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99" r:id="rId1"/>
  </p:sldMasterIdLst>
  <p:notesMasterIdLst>
    <p:notesMasterId r:id="rId12"/>
  </p:notesMasterIdLst>
  <p:sldIdLst>
    <p:sldId id="256" r:id="rId2"/>
    <p:sldId id="262" r:id="rId3"/>
    <p:sldId id="263" r:id="rId4"/>
    <p:sldId id="264" r:id="rId5"/>
    <p:sldId id="265" r:id="rId6"/>
    <p:sldId id="257" r:id="rId7"/>
    <p:sldId id="258" r:id="rId8"/>
    <p:sldId id="259" r:id="rId9"/>
    <p:sldId id="260" r:id="rId10"/>
    <p:sldId id="261" r:id="rId11"/>
  </p:sldIdLst>
  <p:sldSz cx="12192000" cy="6858000"/>
  <p:notesSz cx="6858000" cy="9144000"/>
  <p:defaultTextStyle>
    <a:defPPr>
      <a:defRPr lang="nb-N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8088"/>
    <p:restoredTop sz="94725"/>
  </p:normalViewPr>
  <p:slideViewPr>
    <p:cSldViewPr snapToGrid="0">
      <p:cViewPr varScale="1">
        <p:scale>
          <a:sx n="113" d="100"/>
          <a:sy n="113" d="100"/>
        </p:scale>
        <p:origin x="264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top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3" name="Plassholder for dato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3F1C3EF-4E70-E04A-A71C-62D1F5CF24EE}" type="datetimeFigureOut">
              <a:rPr lang="nb-NO" smtClean="0"/>
              <a:t>14.09.2026</a:t>
            </a:fld>
            <a:endParaRPr lang="nb-NO"/>
          </a:p>
        </p:txBody>
      </p:sp>
      <p:sp>
        <p:nvSpPr>
          <p:cNvPr id="4" name="Plassholder for lysbil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b-NO"/>
          </a:p>
        </p:txBody>
      </p:sp>
      <p:sp>
        <p:nvSpPr>
          <p:cNvPr id="5" name="Plassholder for nota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</a:p>
        </p:txBody>
      </p:sp>
      <p:sp>
        <p:nvSpPr>
          <p:cNvPr id="6" name="Plassholder for bunnteks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b-NO"/>
          </a:p>
        </p:txBody>
      </p:sp>
      <p:sp>
        <p:nvSpPr>
          <p:cNvPr id="7" name="Plassholder for lysbilde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399EFDB-6CF7-8540-8A15-88FF38CE8DA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9301284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ssholder for lysbil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Plassholder for nota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b-NO" dirty="0"/>
          </a:p>
        </p:txBody>
      </p:sp>
      <p:sp>
        <p:nvSpPr>
          <p:cNvPr id="4" name="Plassholder for lysbilde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399EFDB-6CF7-8540-8A15-88FF38CE8DA6}" type="slidenum">
              <a:rPr lang="nb-NO" smtClean="0"/>
              <a:t>6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781277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/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9/14/26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5985033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8227020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50494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79748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9/14/26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65727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9/14/26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3811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9/14/26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48238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9/14/26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3656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9/14/26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8192665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71240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955823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lIns="109728" tIns="109728" rIns="109728" bIns="91440" anchor="ctr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lIns="109728" tIns="109728" rIns="109728" bIns="9144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l">
              <a:defRPr sz="1200" spc="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9/14/26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ctr">
              <a:defRPr sz="1200" spc="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lIns="109728" tIns="109728" rIns="109728" bIns="91440" anchor="ctr"/>
          <a:lstStyle>
            <a:lvl1pPr algn="r">
              <a:defRPr sz="1200" spc="7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14538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  <p:sldLayoutId id="2147483689" r:id="rId2"/>
    <p:sldLayoutId id="2147483690" r:id="rId3"/>
    <p:sldLayoutId id="2147483691" r:id="rId4"/>
    <p:sldLayoutId id="2147483692" r:id="rId5"/>
    <p:sldLayoutId id="2147483698" r:id="rId6"/>
    <p:sldLayoutId id="2147483693" r:id="rId7"/>
    <p:sldLayoutId id="2147483694" r:id="rId8"/>
    <p:sldLayoutId id="2147483695" r:id="rId9"/>
    <p:sldLayoutId id="2147483697" r:id="rId10"/>
    <p:sldLayoutId id="2147483696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 spc="15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400" kern="1200" spc="11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 spc="11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 spc="11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11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600" kern="1200" spc="11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em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5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3" name="Rectangle 32">
            <a:extLst>
              <a:ext uri="{FF2B5EF4-FFF2-40B4-BE49-F238E27FC236}">
                <a16:creationId xmlns:a16="http://schemas.microsoft.com/office/drawing/2014/main" id="{88263A24-0C1F-4677-B43C-4AE14E276B2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5" name="Rectangle 34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304802"/>
            <a:ext cx="11097349" cy="1573149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Undertittel 2">
            <a:extLst>
              <a:ext uri="{FF2B5EF4-FFF2-40B4-BE49-F238E27FC236}">
                <a16:creationId xmlns:a16="http://schemas.microsoft.com/office/drawing/2014/main" id="{C960B570-6DA3-0331-E51D-253D6AB88C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339388" y="430493"/>
            <a:ext cx="4284349" cy="1185353"/>
          </a:xfrm>
        </p:spPr>
        <p:txBody>
          <a:bodyPr anchor="ctr">
            <a:normAutofit fontScale="85000" lnSpcReduction="20000"/>
          </a:bodyPr>
          <a:lstStyle/>
          <a:p>
            <a:r>
              <a:rPr lang="nb-NO" b="1" dirty="0">
                <a:solidFill>
                  <a:srgbClr val="00B050"/>
                </a:solidFill>
              </a:rPr>
              <a:t>     </a:t>
            </a:r>
            <a:r>
              <a:rPr lang="nb-NO" sz="4800" b="1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OptiNor</a:t>
            </a:r>
            <a:r>
              <a:rPr lang="nb-NO" sz="3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r>
              <a:rPr lang="nb-NO" sz="1900" b="1" dirty="0"/>
              <a:t>Sound-</a:t>
            </a:r>
            <a:r>
              <a:rPr lang="nb-NO" sz="1900" b="1" dirty="0" err="1"/>
              <a:t>reducing</a:t>
            </a:r>
            <a:r>
              <a:rPr lang="nb-NO" sz="1900" b="1" dirty="0"/>
              <a:t> Floor System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764424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86984" y="1071836"/>
            <a:ext cx="1021458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6" name="Bilde 5" descr="Et bilde som inneholder line, lekeplass, design&#10;&#10;Automatisk generert beskrivelse">
            <a:extLst>
              <a:ext uri="{FF2B5EF4-FFF2-40B4-BE49-F238E27FC236}">
                <a16:creationId xmlns:a16="http://schemas.microsoft.com/office/drawing/2014/main" id="{ACE08788-4632-DDFD-FAB9-EA3269889A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20485" y="2091095"/>
            <a:ext cx="2088681" cy="4206240"/>
          </a:xfrm>
          <a:prstGeom prst="rect">
            <a:avLst/>
          </a:prstGeom>
        </p:spPr>
      </p:pic>
      <p:pic>
        <p:nvPicPr>
          <p:cNvPr id="4" name="Picture 3" descr="Et nett med sammenkoblede prikker">
            <a:extLst>
              <a:ext uri="{FF2B5EF4-FFF2-40B4-BE49-F238E27FC236}">
                <a16:creationId xmlns:a16="http://schemas.microsoft.com/office/drawing/2014/main" id="{AAFE0715-1E3F-3E36-7909-402887ECF6F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2137" r="11299" b="1"/>
          <a:stretch/>
        </p:blipFill>
        <p:spPr>
          <a:xfrm>
            <a:off x="6268804" y="2086081"/>
            <a:ext cx="5316744" cy="4206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855492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F155CD8-6AED-CD4E-557C-D9918F20B1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224216"/>
            <a:ext cx="10168128" cy="4196355"/>
          </a:xfrm>
        </p:spPr>
        <p:txBody>
          <a:bodyPr/>
          <a:lstStyle/>
          <a:p>
            <a:pPr marL="0" indent="0">
              <a:buNone/>
            </a:pPr>
            <a:r>
              <a:rPr lang="nb-NO" sz="2000" b="1" u="sng" dirty="0" err="1"/>
              <a:t>Resume</a:t>
            </a:r>
            <a:r>
              <a:rPr lang="nb-NO" sz="2000" b="1" u="sng" dirty="0"/>
              <a:t> </a:t>
            </a:r>
            <a:r>
              <a:rPr lang="nb-NO" sz="2000" b="1" u="sng" dirty="0" err="1"/>
              <a:t>of</a:t>
            </a:r>
            <a:r>
              <a:rPr lang="nb-NO" sz="2000" b="1" u="sng" dirty="0"/>
              <a:t> my </a:t>
            </a:r>
            <a:r>
              <a:rPr lang="nb-NO" sz="2000" b="1" u="sng" dirty="0" err="1"/>
              <a:t>professional</a:t>
            </a:r>
            <a:r>
              <a:rPr lang="nb-NO" sz="2000" b="1" u="sng" dirty="0"/>
              <a:t> </a:t>
            </a:r>
            <a:r>
              <a:rPr lang="nb-NO" sz="2000" b="1" u="sng" dirty="0" err="1"/>
              <a:t>experience</a:t>
            </a:r>
            <a:r>
              <a:rPr lang="nb-NO" sz="2000" b="1" u="sng" dirty="0"/>
              <a:t> and </a:t>
            </a:r>
            <a:r>
              <a:rPr lang="nb-NO" sz="2000" b="1" u="sng" dirty="0" err="1"/>
              <a:t>development</a:t>
            </a:r>
            <a:r>
              <a:rPr lang="nb-NO" sz="2000" b="1" u="sng" dirty="0"/>
              <a:t> </a:t>
            </a:r>
            <a:r>
              <a:rPr lang="nb-NO" sz="2000" b="1" u="sng" dirty="0" err="1"/>
              <a:t>history</a:t>
            </a:r>
            <a:endParaRPr lang="nb-NO" sz="2000" b="1" u="sng" dirty="0"/>
          </a:p>
          <a:p>
            <a:r>
              <a:rPr lang="nb-NO" sz="2000" dirty="0" err="1"/>
              <a:t>Since</a:t>
            </a:r>
            <a:r>
              <a:rPr lang="nb-NO" sz="2000" dirty="0"/>
              <a:t> 1999 I have </a:t>
            </a:r>
            <a:r>
              <a:rPr lang="nb-NO" sz="2000" dirty="0" err="1"/>
              <a:t>represented</a:t>
            </a:r>
            <a:r>
              <a:rPr lang="nb-NO" sz="2000" dirty="0"/>
              <a:t> </a:t>
            </a:r>
            <a:r>
              <a:rPr lang="nb-NO" sz="2000" dirty="0" err="1"/>
              <a:t>Swedish</a:t>
            </a:r>
            <a:r>
              <a:rPr lang="nb-NO" sz="2000" dirty="0"/>
              <a:t> </a:t>
            </a:r>
            <a:r>
              <a:rPr lang="nb-NO" sz="2000" dirty="0" err="1"/>
              <a:t>factories</a:t>
            </a:r>
            <a:r>
              <a:rPr lang="nb-NO" sz="2000" dirty="0"/>
              <a:t> in Norway in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field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adjustable</a:t>
            </a:r>
            <a:r>
              <a:rPr lang="nb-NO" sz="2000" dirty="0"/>
              <a:t> sound-</a:t>
            </a:r>
            <a:r>
              <a:rPr lang="nb-NO" sz="2000" dirty="0" err="1"/>
              <a:t>reducing</a:t>
            </a:r>
            <a:r>
              <a:rPr lang="nb-NO" sz="2000" dirty="0"/>
              <a:t> </a:t>
            </a:r>
            <a:r>
              <a:rPr lang="nb-NO" sz="2000" dirty="0" err="1"/>
              <a:t>floor</a:t>
            </a:r>
            <a:r>
              <a:rPr lang="nb-NO" sz="2000" dirty="0"/>
              <a:t> systems.
I have sold over 500,000m2 and </a:t>
            </a:r>
            <a:r>
              <a:rPr lang="nb-NO" sz="2000" dirty="0" err="1"/>
              <a:t>the</a:t>
            </a:r>
            <a:r>
              <a:rPr lang="nb-NO" sz="2000" dirty="0"/>
              <a:t> Norwegian </a:t>
            </a:r>
            <a:r>
              <a:rPr lang="nb-NO" sz="2000" dirty="0" err="1"/>
              <a:t>government's</a:t>
            </a:r>
            <a:r>
              <a:rPr lang="nb-NO" sz="2000" dirty="0"/>
              <a:t> </a:t>
            </a:r>
            <a:r>
              <a:rPr lang="nb-NO" sz="2000" dirty="0" err="1"/>
              <a:t>ViP</a:t>
            </a:r>
            <a:r>
              <a:rPr lang="nb-NO" sz="2000" dirty="0"/>
              <a:t> </a:t>
            </a:r>
            <a:r>
              <a:rPr lang="nb-NO" sz="2000" dirty="0" err="1"/>
              <a:t>hotel</a:t>
            </a:r>
            <a:r>
              <a:rPr lang="nb-NO" sz="2000" dirty="0"/>
              <a:t> in Inkognitogata in Oslo </a:t>
            </a:r>
            <a:r>
              <a:rPr lang="nb-NO" sz="2000" dirty="0" err="1"/>
              <a:t>ranks</a:t>
            </a:r>
            <a:r>
              <a:rPr lang="nb-NO" sz="2000" dirty="0"/>
              <a:t> as my </a:t>
            </a:r>
            <a:r>
              <a:rPr lang="nb-NO" sz="2000" dirty="0" err="1"/>
              <a:t>highest</a:t>
            </a:r>
            <a:r>
              <a:rPr lang="nb-NO" sz="2000" dirty="0"/>
              <a:t> </a:t>
            </a:r>
            <a:r>
              <a:rPr lang="nb-NO" sz="2000" dirty="0" err="1"/>
              <a:t>prestige</a:t>
            </a:r>
            <a:r>
              <a:rPr lang="nb-NO" sz="2000" dirty="0"/>
              <a:t> </a:t>
            </a:r>
            <a:r>
              <a:rPr lang="nb-NO" sz="2000" dirty="0" err="1"/>
              <a:t>project</a:t>
            </a:r>
            <a:r>
              <a:rPr lang="nb-NO" sz="2000" dirty="0"/>
              <a:t>.
In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period</a:t>
            </a:r>
            <a:r>
              <a:rPr lang="nb-NO" sz="2000" dirty="0"/>
              <a:t> </a:t>
            </a:r>
            <a:r>
              <a:rPr lang="nb-NO" sz="2000" dirty="0" err="1"/>
              <a:t>until</a:t>
            </a:r>
            <a:r>
              <a:rPr lang="nb-NO" sz="2000" dirty="0"/>
              <a:t> 2017, I </a:t>
            </a:r>
            <a:r>
              <a:rPr lang="nb-NO" sz="2000" dirty="0" err="1"/>
              <a:t>had</a:t>
            </a:r>
            <a:r>
              <a:rPr lang="nb-NO" sz="2000" dirty="0"/>
              <a:t> </a:t>
            </a:r>
            <a:r>
              <a:rPr lang="nb-NO" sz="2000" dirty="0" err="1"/>
              <a:t>projects</a:t>
            </a:r>
            <a:r>
              <a:rPr lang="nb-NO" sz="2000" dirty="0"/>
              <a:t> all over </a:t>
            </a:r>
            <a:r>
              <a:rPr lang="nb-NO" sz="2000" dirty="0" err="1"/>
              <a:t>the</a:t>
            </a:r>
            <a:r>
              <a:rPr lang="nb-NO" sz="2000" dirty="0"/>
              <a:t> Norway from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south</a:t>
            </a:r>
            <a:r>
              <a:rPr lang="nb-NO" sz="2000" dirty="0"/>
              <a:t> to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north</a:t>
            </a:r>
            <a:r>
              <a:rPr lang="nb-NO" sz="2000" dirty="0"/>
              <a:t>, as </a:t>
            </a:r>
            <a:r>
              <a:rPr lang="nb-NO" sz="2000" dirty="0" err="1"/>
              <a:t>well</a:t>
            </a:r>
            <a:r>
              <a:rPr lang="nb-NO" sz="2000" dirty="0"/>
              <a:t> as </a:t>
            </a:r>
            <a:r>
              <a:rPr lang="nb-NO" sz="2000" dirty="0" err="1"/>
              <a:t>countless</a:t>
            </a:r>
            <a:r>
              <a:rPr lang="nb-NO" sz="2000" dirty="0"/>
              <a:t> </a:t>
            </a:r>
            <a:r>
              <a:rPr lang="nb-NO" sz="2000" dirty="0" err="1"/>
              <a:t>courses</a:t>
            </a:r>
            <a:r>
              <a:rPr lang="nb-NO" sz="2000" dirty="0"/>
              <a:t> and </a:t>
            </a:r>
            <a:r>
              <a:rPr lang="nb-NO" sz="2000" dirty="0" err="1"/>
              <a:t>presentations</a:t>
            </a:r>
            <a:r>
              <a:rPr lang="nb-NO" sz="2000" dirty="0"/>
              <a:t> </a:t>
            </a:r>
            <a:r>
              <a:rPr lang="nb-NO" sz="2000" dirty="0" err="1"/>
              <a:t>regarding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building</a:t>
            </a:r>
            <a:r>
              <a:rPr lang="nb-NO" sz="2000" dirty="0"/>
              <a:t> </a:t>
            </a:r>
            <a:r>
              <a:rPr lang="nb-NO" sz="2000" dirty="0" err="1"/>
              <a:t>traditions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;</a:t>
            </a:r>
          </a:p>
          <a:p>
            <a:r>
              <a:rPr lang="nb-NO" sz="2000" dirty="0"/>
              <a:t>Contractors, Architects, </a:t>
            </a:r>
            <a:r>
              <a:rPr lang="nb-NO" sz="2000" dirty="0" err="1"/>
              <a:t>Acousticians</a:t>
            </a:r>
            <a:r>
              <a:rPr lang="nb-NO" sz="2000" dirty="0"/>
              <a:t> and Builders, </a:t>
            </a:r>
            <a:r>
              <a:rPr lang="nb-NO" sz="2000" dirty="0" err="1"/>
              <a:t>both</a:t>
            </a:r>
            <a:r>
              <a:rPr lang="nb-NO" sz="2000" dirty="0"/>
              <a:t> </a:t>
            </a:r>
            <a:r>
              <a:rPr lang="nb-NO" sz="2000" dirty="0" err="1"/>
              <a:t>governmental</a:t>
            </a:r>
            <a:r>
              <a:rPr lang="nb-NO" sz="2000" dirty="0"/>
              <a:t> and private.</a:t>
            </a:r>
            <a:endParaRPr lang="nb-NO" dirty="0"/>
          </a:p>
        </p:txBody>
      </p:sp>
      <p:pic>
        <p:nvPicPr>
          <p:cNvPr id="6" name="Bilde 5" descr="Et bilde som inneholder line, lekeplass, design&#10;&#10;Automatisk generert beskrivelse">
            <a:extLst>
              <a:ext uri="{FF2B5EF4-FFF2-40B4-BE49-F238E27FC236}">
                <a16:creationId xmlns:a16="http://schemas.microsoft.com/office/drawing/2014/main" id="{207097EA-54FD-D509-F5D3-6C02934A63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" y="187909"/>
            <a:ext cx="943993" cy="1901037"/>
          </a:xfrm>
          <a:prstGeom prst="rect">
            <a:avLst/>
          </a:prstGeom>
        </p:spPr>
      </p:pic>
      <p:sp>
        <p:nvSpPr>
          <p:cNvPr id="7" name="Undertittel 2">
            <a:extLst>
              <a:ext uri="{FF2B5EF4-FFF2-40B4-BE49-F238E27FC236}">
                <a16:creationId xmlns:a16="http://schemas.microsoft.com/office/drawing/2014/main" id="{709F76A1-AA1B-908F-5FE0-288727065530}"/>
              </a:ext>
            </a:extLst>
          </p:cNvPr>
          <p:cNvSpPr txBox="1">
            <a:spLocks/>
          </p:cNvSpPr>
          <p:nvPr/>
        </p:nvSpPr>
        <p:spPr>
          <a:xfrm>
            <a:off x="4339388" y="430493"/>
            <a:ext cx="4284349" cy="1185353"/>
          </a:xfrm>
          <a:prstGeom prst="rect">
            <a:avLst/>
          </a:prstGeom>
        </p:spPr>
        <p:txBody>
          <a:bodyPr lIns="109728" tIns="109728" rIns="109728" bIns="9144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b="1" dirty="0">
                <a:solidFill>
                  <a:srgbClr val="00B050"/>
                </a:solidFill>
              </a:rPr>
              <a:t>     </a:t>
            </a:r>
            <a:r>
              <a:rPr lang="nb-NO" sz="4800" b="1" dirty="0" err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OptiNor</a:t>
            </a:r>
            <a:r>
              <a:rPr lang="nb-NO" sz="3600" dirty="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marL="0" indent="0">
              <a:buNone/>
            </a:pPr>
            <a:r>
              <a:rPr lang="nb-NO" sz="1900" b="1" dirty="0"/>
              <a:t>Sound-</a:t>
            </a:r>
            <a:r>
              <a:rPr lang="nb-NO" sz="1900" b="1" dirty="0" err="1"/>
              <a:t>reducing</a:t>
            </a:r>
            <a:r>
              <a:rPr lang="nb-NO" sz="1900" b="1" dirty="0"/>
              <a:t> Floor System</a:t>
            </a:r>
          </a:p>
        </p:txBody>
      </p:sp>
    </p:spTree>
    <p:extLst>
      <p:ext uri="{BB962C8B-B14F-4D97-AF65-F5344CB8AC3E}">
        <p14:creationId xmlns:p14="http://schemas.microsoft.com/office/powerpoint/2010/main" val="192111019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CBCEDAAA-4DCD-F015-3B1E-250CBAFECB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b="1" u="sng" dirty="0" err="1"/>
              <a:t>Resume</a:t>
            </a:r>
            <a:r>
              <a:rPr lang="nb-NO" sz="2000" b="1" u="sng" dirty="0"/>
              <a:t> </a:t>
            </a:r>
            <a:r>
              <a:rPr lang="nb-NO" sz="2000" b="1" u="sng" dirty="0" err="1"/>
              <a:t>of</a:t>
            </a:r>
            <a:r>
              <a:rPr lang="nb-NO" sz="2000" b="1" u="sng" dirty="0"/>
              <a:t> my </a:t>
            </a:r>
            <a:r>
              <a:rPr lang="nb-NO" sz="2000" b="1" u="sng" dirty="0" err="1"/>
              <a:t>professional</a:t>
            </a:r>
            <a:r>
              <a:rPr lang="nb-NO" sz="2000" b="1" u="sng" dirty="0"/>
              <a:t> </a:t>
            </a:r>
            <a:r>
              <a:rPr lang="nb-NO" sz="2000" b="1" u="sng" dirty="0" err="1"/>
              <a:t>experience</a:t>
            </a:r>
            <a:r>
              <a:rPr lang="nb-NO" sz="2000" b="1" u="sng" dirty="0"/>
              <a:t> and </a:t>
            </a:r>
            <a:r>
              <a:rPr lang="nb-NO" sz="2000" b="1" u="sng" dirty="0" err="1"/>
              <a:t>development</a:t>
            </a:r>
            <a:r>
              <a:rPr lang="nb-NO" sz="2000" b="1" u="sng" dirty="0"/>
              <a:t> </a:t>
            </a:r>
            <a:r>
              <a:rPr lang="nb-NO" sz="2000" b="1" u="sng" dirty="0" err="1"/>
              <a:t>history</a:t>
            </a:r>
            <a:endParaRPr lang="nb-NO" sz="2000" dirty="0"/>
          </a:p>
          <a:p>
            <a:r>
              <a:rPr lang="nb-NO" sz="2000" dirty="0"/>
              <a:t>From 2017 </a:t>
            </a:r>
            <a:r>
              <a:rPr lang="nb-NO" sz="2000" dirty="0" err="1"/>
              <a:t>until</a:t>
            </a:r>
            <a:r>
              <a:rPr lang="nb-NO" sz="2000" dirty="0"/>
              <a:t> </a:t>
            </a:r>
            <a:r>
              <a:rPr lang="nb-NO" sz="2000" dirty="0" err="1"/>
              <a:t>today</a:t>
            </a:r>
            <a:r>
              <a:rPr lang="nb-NO" sz="2000" dirty="0"/>
              <a:t>, I have </a:t>
            </a:r>
            <a:r>
              <a:rPr lang="nb-NO" sz="2000" dirty="0" err="1"/>
              <a:t>concentrated</a:t>
            </a:r>
            <a:r>
              <a:rPr lang="nb-NO" sz="2000" dirty="0"/>
              <a:t> </a:t>
            </a:r>
            <a:r>
              <a:rPr lang="nb-NO" sz="2000" dirty="0" err="1"/>
              <a:t>on</a:t>
            </a:r>
            <a:r>
              <a:rPr lang="nb-NO" sz="2000" dirty="0"/>
              <a:t> </a:t>
            </a:r>
            <a:r>
              <a:rPr lang="nb-NO" sz="2000" dirty="0" err="1"/>
              <a:t>developing</a:t>
            </a:r>
            <a:r>
              <a:rPr lang="nb-NO" sz="2000" dirty="0"/>
              <a:t> </a:t>
            </a:r>
            <a:r>
              <a:rPr lang="nb-NO" sz="2000" dirty="0" err="1"/>
              <a:t>new</a:t>
            </a:r>
            <a:r>
              <a:rPr lang="nb-NO" sz="2000" dirty="0"/>
              <a:t> </a:t>
            </a:r>
            <a:r>
              <a:rPr lang="nb-NO" sz="2000" dirty="0" err="1"/>
              <a:t>products</a:t>
            </a:r>
            <a:r>
              <a:rPr lang="nb-NO" sz="2000" dirty="0"/>
              <a:t>.
</a:t>
            </a:r>
            <a:r>
              <a:rPr lang="nb-NO" sz="2000" dirty="0" err="1"/>
              <a:t>After</a:t>
            </a:r>
            <a:r>
              <a:rPr lang="nb-NO" sz="2000" dirty="0"/>
              <a:t> a </a:t>
            </a:r>
            <a:r>
              <a:rPr lang="nb-NO" sz="2000" dirty="0" err="1"/>
              <a:t>long</a:t>
            </a:r>
            <a:r>
              <a:rPr lang="nb-NO" sz="2000" dirty="0"/>
              <a:t> </a:t>
            </a:r>
            <a:r>
              <a:rPr lang="nb-NO" sz="2000" dirty="0" err="1"/>
              <a:t>period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development</a:t>
            </a:r>
            <a:r>
              <a:rPr lang="nb-NO" sz="2000" dirty="0"/>
              <a:t> and testing, </a:t>
            </a:r>
            <a:r>
              <a:rPr lang="nb-NO" sz="2000" dirty="0" err="1"/>
              <a:t>with</a:t>
            </a:r>
            <a:r>
              <a:rPr lang="nb-NO" sz="2000" dirty="0"/>
              <a:t> a </a:t>
            </a:r>
            <a:r>
              <a:rPr lang="nb-NO" sz="2000" dirty="0" err="1"/>
              <a:t>pandemic</a:t>
            </a:r>
            <a:r>
              <a:rPr lang="nb-NO" sz="2000" dirty="0"/>
              <a:t> in </a:t>
            </a:r>
            <a:r>
              <a:rPr lang="nb-NO" sz="2000" dirty="0" err="1"/>
              <a:t>between</a:t>
            </a:r>
            <a:r>
              <a:rPr lang="nb-NO" sz="2000" dirty="0"/>
              <a:t>, I have </a:t>
            </a:r>
            <a:r>
              <a:rPr lang="nb-NO" sz="2000" dirty="0" err="1"/>
              <a:t>come</a:t>
            </a:r>
            <a:r>
              <a:rPr lang="nb-NO" sz="2000" dirty="0"/>
              <a:t> up </a:t>
            </a:r>
            <a:r>
              <a:rPr lang="nb-NO" sz="2000" dirty="0" err="1"/>
              <a:t>with</a:t>
            </a:r>
            <a:r>
              <a:rPr lang="nb-NO" sz="2000" dirty="0"/>
              <a:t> </a:t>
            </a:r>
            <a:r>
              <a:rPr lang="nb-NO" sz="2000" dirty="0" err="1"/>
              <a:t>today's</a:t>
            </a:r>
            <a:r>
              <a:rPr lang="nb-NO" sz="2000" dirty="0"/>
              <a:t> </a:t>
            </a:r>
            <a:r>
              <a:rPr lang="nb-NO" sz="2000" dirty="0" err="1"/>
              <a:t>product</a:t>
            </a:r>
            <a:r>
              <a:rPr lang="nb-NO" sz="2000" dirty="0"/>
              <a:t>.
During </a:t>
            </a:r>
            <a:r>
              <a:rPr lang="nb-NO" sz="2000" dirty="0" err="1"/>
              <a:t>this</a:t>
            </a:r>
            <a:r>
              <a:rPr lang="nb-NO" sz="2000" dirty="0"/>
              <a:t> time, I have </a:t>
            </a:r>
            <a:r>
              <a:rPr lang="nb-NO" sz="2000" dirty="0" err="1"/>
              <a:t>also</a:t>
            </a:r>
            <a:r>
              <a:rPr lang="nb-NO" sz="2000" dirty="0"/>
              <a:t> </a:t>
            </a:r>
            <a:r>
              <a:rPr lang="nb-NO" sz="2000" dirty="0" err="1"/>
              <a:t>developed</a:t>
            </a:r>
            <a:r>
              <a:rPr lang="nb-NO" sz="2000" dirty="0"/>
              <a:t> a </a:t>
            </a:r>
            <a:r>
              <a:rPr lang="nb-NO" sz="2000" dirty="0" err="1"/>
              <a:t>good</a:t>
            </a:r>
            <a:r>
              <a:rPr lang="nb-NO" sz="2000" dirty="0"/>
              <a:t> </a:t>
            </a:r>
            <a:r>
              <a:rPr lang="nb-NO" sz="2000" dirty="0" err="1"/>
              <a:t>relationship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Technical Manager at </a:t>
            </a:r>
            <a:r>
              <a:rPr lang="nb-NO" sz="2000" dirty="0" err="1"/>
              <a:t>Norgips</a:t>
            </a:r>
            <a:r>
              <a:rPr lang="nb-NO" sz="2000" dirty="0"/>
              <a:t> Norway AS.
I have </a:t>
            </a:r>
            <a:r>
              <a:rPr lang="nb-NO" sz="2000" dirty="0" err="1"/>
              <a:t>also</a:t>
            </a:r>
            <a:r>
              <a:rPr lang="nb-NO" sz="2000" dirty="0"/>
              <a:t> </a:t>
            </a:r>
            <a:r>
              <a:rPr lang="nb-NO" sz="2000" dirty="0" err="1"/>
              <a:t>found</a:t>
            </a:r>
            <a:r>
              <a:rPr lang="nb-NO" sz="2000" dirty="0"/>
              <a:t> </a:t>
            </a:r>
            <a:r>
              <a:rPr lang="nb-NO" sz="2000" dirty="0" err="1"/>
              <a:t>quality</a:t>
            </a:r>
            <a:r>
              <a:rPr lang="nb-NO" sz="2000" dirty="0"/>
              <a:t> </a:t>
            </a:r>
            <a:r>
              <a:rPr lang="nb-NO" sz="2000" dirty="0" err="1"/>
              <a:t>manufacturers</a:t>
            </a:r>
            <a:r>
              <a:rPr lang="nb-NO" sz="2000" dirty="0"/>
              <a:t> in </a:t>
            </a:r>
            <a:r>
              <a:rPr lang="nb-NO" sz="2000" dirty="0" err="1"/>
              <a:t>Sweden</a:t>
            </a:r>
            <a:r>
              <a:rPr lang="nb-NO" sz="2000" dirty="0"/>
              <a:t>, </a:t>
            </a:r>
            <a:r>
              <a:rPr lang="nb-NO" sz="2000" dirty="0" err="1"/>
              <a:t>who</a:t>
            </a:r>
            <a:r>
              <a:rPr lang="nb-NO" sz="2000" dirty="0"/>
              <a:t> </a:t>
            </a:r>
            <a:r>
              <a:rPr lang="nb-NO" sz="2000" dirty="0" err="1"/>
              <a:t>will</a:t>
            </a:r>
            <a:r>
              <a:rPr lang="nb-NO" sz="2000" dirty="0"/>
              <a:t> </a:t>
            </a:r>
            <a:r>
              <a:rPr lang="nb-NO" sz="2000" dirty="0" err="1"/>
              <a:t>produce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various</a:t>
            </a:r>
            <a:r>
              <a:rPr lang="nb-NO" sz="2000" dirty="0"/>
              <a:t> parts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system.</a:t>
            </a:r>
          </a:p>
        </p:txBody>
      </p:sp>
      <p:pic>
        <p:nvPicPr>
          <p:cNvPr id="5" name="Bilde 4" descr="Et bilde som inneholder line, lekeplass, design&#10;&#10;Automatisk generert beskrivelse">
            <a:extLst>
              <a:ext uri="{FF2B5EF4-FFF2-40B4-BE49-F238E27FC236}">
                <a16:creationId xmlns:a16="http://schemas.microsoft.com/office/drawing/2014/main" id="{00AEBFD2-1F5D-2433-4A98-972E8120E4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6680" y="206924"/>
            <a:ext cx="941589" cy="1896196"/>
          </a:xfrm>
          <a:prstGeom prst="rect">
            <a:avLst/>
          </a:prstGeom>
        </p:spPr>
      </p:pic>
      <p:sp>
        <p:nvSpPr>
          <p:cNvPr id="7" name="Undertittel 2">
            <a:extLst>
              <a:ext uri="{FF2B5EF4-FFF2-40B4-BE49-F238E27FC236}">
                <a16:creationId xmlns:a16="http://schemas.microsoft.com/office/drawing/2014/main" id="{560CE715-E5A5-48A6-A3FB-9031D94C15E0}"/>
              </a:ext>
            </a:extLst>
          </p:cNvPr>
          <p:cNvSpPr txBox="1">
            <a:spLocks/>
          </p:cNvSpPr>
          <p:nvPr/>
        </p:nvSpPr>
        <p:spPr>
          <a:xfrm>
            <a:off x="4339388" y="430493"/>
            <a:ext cx="4284349" cy="1185353"/>
          </a:xfrm>
          <a:prstGeom prst="rect">
            <a:avLst/>
          </a:prstGeom>
        </p:spPr>
        <p:txBody>
          <a:bodyPr lIns="109728" tIns="109728" rIns="109728" bIns="9144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b="1">
                <a:solidFill>
                  <a:srgbClr val="00B050"/>
                </a:solidFill>
              </a:rPr>
              <a:t>     </a:t>
            </a:r>
            <a:r>
              <a:rPr lang="nb-NO" sz="4800" b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OptiNor</a:t>
            </a:r>
            <a:r>
              <a:rPr lang="nb-NO" sz="360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marL="0" indent="0">
              <a:buNone/>
            </a:pPr>
            <a:r>
              <a:rPr lang="nb-NO" sz="1900" b="1"/>
              <a:t>Sound-reducing Floor System</a:t>
            </a:r>
            <a:endParaRPr lang="nb-NO" sz="1900" b="1" dirty="0"/>
          </a:p>
        </p:txBody>
      </p:sp>
    </p:spTree>
    <p:extLst>
      <p:ext uri="{BB962C8B-B14F-4D97-AF65-F5344CB8AC3E}">
        <p14:creationId xmlns:p14="http://schemas.microsoft.com/office/powerpoint/2010/main" val="739295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F2C5306-45FB-9AAC-3F72-D8E3F75CE3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b="1" u="sng" dirty="0" err="1"/>
              <a:t>What</a:t>
            </a:r>
            <a:r>
              <a:rPr lang="nb-NO" sz="2000" b="1" u="sng" dirty="0"/>
              <a:t> </a:t>
            </a:r>
            <a:r>
              <a:rPr lang="nb-NO" sz="2000" b="1" u="sng" dirty="0" err="1"/>
              <a:t>are</a:t>
            </a:r>
            <a:r>
              <a:rPr lang="nb-NO" sz="2000" b="1" u="sng" dirty="0"/>
              <a:t> </a:t>
            </a:r>
            <a:r>
              <a:rPr lang="nb-NO" sz="2000" b="1" u="sng" dirty="0" err="1"/>
              <a:t>the</a:t>
            </a:r>
            <a:r>
              <a:rPr lang="nb-NO" sz="2000" b="1" u="sng" dirty="0"/>
              <a:t> elements </a:t>
            </a:r>
            <a:r>
              <a:rPr lang="nb-NO" sz="2000" b="1" u="sng" dirty="0" err="1"/>
              <a:t>behind</a:t>
            </a:r>
            <a:r>
              <a:rPr lang="nb-NO" sz="2000" b="1" u="sng" dirty="0"/>
              <a:t> </a:t>
            </a:r>
            <a:r>
              <a:rPr lang="nb-NO" sz="2000" b="1" u="sng" dirty="0" err="1"/>
              <a:t>the</a:t>
            </a:r>
            <a:r>
              <a:rPr lang="nb-NO" sz="2000" b="1" u="sng" dirty="0"/>
              <a:t> </a:t>
            </a:r>
            <a:r>
              <a:rPr lang="nb-NO" sz="2000" b="1" u="sng" dirty="0" err="1"/>
              <a:t>product</a:t>
            </a:r>
            <a:r>
              <a:rPr lang="nb-NO" sz="2000" b="1" u="sng" dirty="0"/>
              <a:t>?</a:t>
            </a:r>
          </a:p>
          <a:p>
            <a:r>
              <a:rPr lang="nb-NO" sz="2000" dirty="0" err="1"/>
              <a:t>Through</a:t>
            </a:r>
            <a:r>
              <a:rPr lang="nb-NO" sz="2000" dirty="0"/>
              <a:t> </a:t>
            </a:r>
            <a:r>
              <a:rPr lang="nb-NO" sz="2000" dirty="0" err="1"/>
              <a:t>acquired</a:t>
            </a:r>
            <a:r>
              <a:rPr lang="nb-NO" sz="2000" dirty="0"/>
              <a:t> </a:t>
            </a:r>
            <a:r>
              <a:rPr lang="nb-NO" sz="2000" dirty="0" err="1"/>
              <a:t>expertise</a:t>
            </a:r>
            <a:r>
              <a:rPr lang="nb-NO" sz="2000" dirty="0"/>
              <a:t> over </a:t>
            </a:r>
            <a:r>
              <a:rPr lang="nb-NO" sz="2000" dirty="0" err="1"/>
              <a:t>many</a:t>
            </a:r>
            <a:r>
              <a:rPr lang="nb-NO" sz="2000" dirty="0"/>
              <a:t> </a:t>
            </a:r>
            <a:r>
              <a:rPr lang="nb-NO" sz="2000" dirty="0" err="1"/>
              <a:t>years</a:t>
            </a:r>
            <a:r>
              <a:rPr lang="nb-NO" sz="2000" dirty="0"/>
              <a:t>, I have a </a:t>
            </a:r>
            <a:r>
              <a:rPr lang="nb-NO" sz="2000" dirty="0" err="1"/>
              <a:t>strong</a:t>
            </a:r>
            <a:r>
              <a:rPr lang="nb-NO" sz="2000" dirty="0"/>
              <a:t> </a:t>
            </a:r>
            <a:r>
              <a:rPr lang="nb-NO" sz="2000" dirty="0" err="1"/>
              <a:t>sense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qualities</a:t>
            </a:r>
            <a:r>
              <a:rPr lang="nb-NO" sz="2000" dirty="0"/>
              <a:t> </a:t>
            </a:r>
            <a:r>
              <a:rPr lang="nb-NO" sz="2000" dirty="0" err="1"/>
              <a:t>that</a:t>
            </a:r>
            <a:r>
              <a:rPr lang="nb-NO" sz="2000" dirty="0"/>
              <a:t> a </a:t>
            </a:r>
            <a:r>
              <a:rPr lang="nb-NO" sz="2000" dirty="0" err="1"/>
              <a:t>height-adjustable</a:t>
            </a:r>
            <a:r>
              <a:rPr lang="nb-NO" sz="2000" dirty="0"/>
              <a:t> sound-</a:t>
            </a:r>
            <a:r>
              <a:rPr lang="nb-NO" sz="2000" dirty="0" err="1"/>
              <a:t>reducing</a:t>
            </a:r>
            <a:r>
              <a:rPr lang="nb-NO" sz="2000" dirty="0"/>
              <a:t> </a:t>
            </a:r>
            <a:r>
              <a:rPr lang="nb-NO" sz="2000" dirty="0" err="1"/>
              <a:t>floor</a:t>
            </a:r>
            <a:r>
              <a:rPr lang="nb-NO" sz="2000" dirty="0"/>
              <a:t> system </a:t>
            </a:r>
            <a:r>
              <a:rPr lang="nb-NO" sz="2000" dirty="0" err="1"/>
              <a:t>should</a:t>
            </a:r>
            <a:r>
              <a:rPr lang="nb-NO" sz="2000" dirty="0"/>
              <a:t> have.
The system </a:t>
            </a:r>
            <a:r>
              <a:rPr lang="nb-NO" sz="2000" dirty="0" err="1"/>
              <a:t>will</a:t>
            </a:r>
            <a:r>
              <a:rPr lang="nb-NO" sz="2000" dirty="0"/>
              <a:t> </a:t>
            </a:r>
            <a:r>
              <a:rPr lang="nb-NO" sz="2000" dirty="0" err="1"/>
              <a:t>meet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current</a:t>
            </a:r>
            <a:r>
              <a:rPr lang="nb-NO" sz="2000" dirty="0"/>
              <a:t> C-</a:t>
            </a:r>
            <a:r>
              <a:rPr lang="nb-NO" sz="2000" dirty="0" err="1"/>
              <a:t>requirements</a:t>
            </a:r>
            <a:r>
              <a:rPr lang="nb-NO" sz="2000" dirty="0"/>
              <a:t> in Norway and </a:t>
            </a:r>
            <a:r>
              <a:rPr lang="nb-NO" sz="2000" dirty="0" err="1"/>
              <a:t>Sweden</a:t>
            </a:r>
            <a:r>
              <a:rPr lang="nb-NO" sz="2000" dirty="0"/>
              <a:t> by a </a:t>
            </a:r>
            <a:r>
              <a:rPr lang="nb-NO" sz="2000" dirty="0" err="1"/>
              <a:t>good</a:t>
            </a:r>
            <a:r>
              <a:rPr lang="nb-NO" sz="2000" dirty="0"/>
              <a:t> margin
The system </a:t>
            </a:r>
            <a:r>
              <a:rPr lang="nb-NO" sz="2000" dirty="0" err="1"/>
              <a:t>should</a:t>
            </a:r>
            <a:r>
              <a:rPr lang="nb-NO" sz="2000" dirty="0"/>
              <a:t> </a:t>
            </a:r>
            <a:r>
              <a:rPr lang="nb-NO" sz="2000" dirty="0" err="1"/>
              <a:t>also</a:t>
            </a:r>
            <a:r>
              <a:rPr lang="nb-NO" sz="2000" dirty="0"/>
              <a:t> be optimal for </a:t>
            </a:r>
            <a:r>
              <a:rPr lang="nb-NO" sz="2000" dirty="0" err="1"/>
              <a:t>installation</a:t>
            </a:r>
            <a:r>
              <a:rPr lang="nb-NO" sz="2000" dirty="0"/>
              <a:t>
The system </a:t>
            </a:r>
            <a:r>
              <a:rPr lang="nb-NO" sz="2000" dirty="0" err="1"/>
              <a:t>will</a:t>
            </a:r>
            <a:r>
              <a:rPr lang="nb-NO" sz="2000" dirty="0"/>
              <a:t> </a:t>
            </a:r>
            <a:r>
              <a:rPr lang="nb-NO" sz="2000" dirty="0" err="1"/>
              <a:t>solve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entry</a:t>
            </a:r>
            <a:r>
              <a:rPr lang="nb-NO" sz="2000" dirty="0"/>
              <a:t> </a:t>
            </a:r>
            <a:r>
              <a:rPr lang="nb-NO" sz="2000" dirty="0" err="1"/>
              <a:t>heights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various</a:t>
            </a:r>
            <a:r>
              <a:rPr lang="nb-NO" sz="2000" dirty="0"/>
              <a:t> </a:t>
            </a:r>
            <a:r>
              <a:rPr lang="nb-NO" sz="2000" dirty="0" err="1"/>
              <a:t>floors</a:t>
            </a:r>
            <a:r>
              <a:rPr lang="nb-NO" sz="2000" dirty="0"/>
              <a:t>
The system must </a:t>
            </a:r>
            <a:r>
              <a:rPr lang="nb-NO" sz="2000" dirty="0" err="1"/>
              <a:t>comply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</a:t>
            </a:r>
            <a:r>
              <a:rPr lang="nb-NO" sz="2000" dirty="0" err="1"/>
              <a:t>environmental</a:t>
            </a:r>
            <a:r>
              <a:rPr lang="nb-NO" sz="2000" dirty="0"/>
              <a:t> </a:t>
            </a:r>
            <a:r>
              <a:rPr lang="nb-NO" sz="2000" dirty="0" err="1"/>
              <a:t>concerns</a:t>
            </a:r>
            <a:r>
              <a:rPr lang="nb-NO" sz="2000" dirty="0"/>
              <a:t> and </a:t>
            </a:r>
            <a:r>
              <a:rPr lang="nb-NO" sz="2000" dirty="0" err="1"/>
              <a:t>requirements</a:t>
            </a:r>
            <a:endParaRPr lang="nb-NO" sz="2000" dirty="0"/>
          </a:p>
        </p:txBody>
      </p:sp>
      <p:pic>
        <p:nvPicPr>
          <p:cNvPr id="4" name="Bilde 3" descr="Et bilde som inneholder line, lekeplass, design&#10;&#10;Automatisk generert beskrivelse">
            <a:extLst>
              <a:ext uri="{FF2B5EF4-FFF2-40B4-BE49-F238E27FC236}">
                <a16:creationId xmlns:a16="http://schemas.microsoft.com/office/drawing/2014/main" id="{4AC26804-6BEB-63C2-1F8D-34B304A257B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" y="187608"/>
            <a:ext cx="944292" cy="1901639"/>
          </a:xfrm>
          <a:prstGeom prst="rect">
            <a:avLst/>
          </a:prstGeom>
        </p:spPr>
      </p:pic>
      <p:sp>
        <p:nvSpPr>
          <p:cNvPr id="7" name="Undertittel 2">
            <a:extLst>
              <a:ext uri="{FF2B5EF4-FFF2-40B4-BE49-F238E27FC236}">
                <a16:creationId xmlns:a16="http://schemas.microsoft.com/office/drawing/2014/main" id="{19325BD5-B628-CA69-0077-81CA80BC13AF}"/>
              </a:ext>
            </a:extLst>
          </p:cNvPr>
          <p:cNvSpPr txBox="1">
            <a:spLocks/>
          </p:cNvSpPr>
          <p:nvPr/>
        </p:nvSpPr>
        <p:spPr>
          <a:xfrm>
            <a:off x="4339388" y="430493"/>
            <a:ext cx="4284349" cy="1185353"/>
          </a:xfrm>
          <a:prstGeom prst="rect">
            <a:avLst/>
          </a:prstGeom>
        </p:spPr>
        <p:txBody>
          <a:bodyPr lIns="109728" tIns="109728" rIns="109728" bIns="9144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b="1">
                <a:solidFill>
                  <a:srgbClr val="00B050"/>
                </a:solidFill>
              </a:rPr>
              <a:t>     </a:t>
            </a:r>
            <a:r>
              <a:rPr lang="nb-NO" sz="4800" b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OptiNor</a:t>
            </a:r>
            <a:r>
              <a:rPr lang="nb-NO" sz="360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marL="0" indent="0">
              <a:buNone/>
            </a:pPr>
            <a:r>
              <a:rPr lang="nb-NO" sz="1900" b="1"/>
              <a:t>Sound-reducing Floor System</a:t>
            </a:r>
            <a:endParaRPr lang="nb-NO" sz="1900" b="1" dirty="0"/>
          </a:p>
        </p:txBody>
      </p:sp>
    </p:spTree>
    <p:extLst>
      <p:ext uri="{BB962C8B-B14F-4D97-AF65-F5344CB8AC3E}">
        <p14:creationId xmlns:p14="http://schemas.microsoft.com/office/powerpoint/2010/main" val="3216716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9EA228A2-9D6B-6404-2525-D1A5947DA9D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b="1" u="sng" dirty="0"/>
              <a:t>Benefits </a:t>
            </a:r>
            <a:r>
              <a:rPr lang="nb-NO" sz="2000" b="1" u="sng" dirty="0" err="1"/>
              <a:t>of</a:t>
            </a:r>
            <a:r>
              <a:rPr lang="nb-NO" sz="2000" b="1" u="sng" dirty="0"/>
              <a:t> </a:t>
            </a:r>
            <a:r>
              <a:rPr lang="nb-NO" sz="2000" b="1" u="sng" dirty="0" err="1"/>
              <a:t>installation</a:t>
            </a:r>
            <a:endParaRPr lang="nb-NO" sz="2000" b="1" u="sng" dirty="0"/>
          </a:p>
          <a:p>
            <a:r>
              <a:rPr lang="nb-NO" sz="2000" dirty="0"/>
              <a:t>The system </a:t>
            </a:r>
            <a:r>
              <a:rPr lang="nb-NO" sz="2000" dirty="0" err="1"/>
              <a:t>solves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need</a:t>
            </a:r>
            <a:r>
              <a:rPr lang="nb-NO" sz="2000" dirty="0"/>
              <a:t> for CC </a:t>
            </a:r>
            <a:r>
              <a:rPr lang="nb-NO" sz="2000" dirty="0" err="1"/>
              <a:t>distance</a:t>
            </a:r>
            <a:r>
              <a:rPr lang="nb-NO" sz="2000" dirty="0"/>
              <a:t> </a:t>
            </a:r>
            <a:r>
              <a:rPr lang="nb-NO" sz="2000" dirty="0" err="1"/>
              <a:t>regulation</a:t>
            </a:r>
            <a:r>
              <a:rPr lang="nb-NO" sz="2000" dirty="0"/>
              <a:t> in a simple </a:t>
            </a:r>
            <a:r>
              <a:rPr lang="nb-NO" sz="2000" dirty="0" err="1"/>
              <a:t>way</a:t>
            </a:r>
            <a:r>
              <a:rPr lang="nb-NO" sz="2000" dirty="0"/>
              <a:t>, </a:t>
            </a:r>
            <a:r>
              <a:rPr lang="nb-NO" sz="2000" dirty="0" err="1"/>
              <a:t>which</a:t>
            </a:r>
            <a:r>
              <a:rPr lang="nb-NO" sz="2000" dirty="0"/>
              <a:t> </a:t>
            </a:r>
            <a:r>
              <a:rPr lang="nb-NO" sz="2000" dirty="0" err="1"/>
              <a:t>solves</a:t>
            </a:r>
            <a:r>
              <a:rPr lang="nb-NO" sz="2000" dirty="0"/>
              <a:t> </a:t>
            </a:r>
            <a:r>
              <a:rPr lang="nb-NO" sz="2000" dirty="0" err="1"/>
              <a:t>various</a:t>
            </a:r>
            <a:r>
              <a:rPr lang="nb-NO" sz="2000" dirty="0"/>
              <a:t> </a:t>
            </a:r>
            <a:r>
              <a:rPr lang="nb-NO" sz="2000" dirty="0" err="1"/>
              <a:t>assembly</a:t>
            </a:r>
            <a:r>
              <a:rPr lang="nb-NO" sz="2000" dirty="0"/>
              <a:t> </a:t>
            </a:r>
            <a:r>
              <a:rPr lang="nb-NO" sz="2000" dirty="0" err="1"/>
              <a:t>challenges</a:t>
            </a:r>
            <a:r>
              <a:rPr lang="nb-NO" sz="2000" dirty="0"/>
              <a:t>
The system is </a:t>
            </a:r>
            <a:r>
              <a:rPr lang="nb-NO" sz="2000" dirty="0" err="1"/>
              <a:t>designed</a:t>
            </a:r>
            <a:r>
              <a:rPr lang="nb-NO" sz="2000" dirty="0"/>
              <a:t> for double </a:t>
            </a:r>
            <a:r>
              <a:rPr lang="nb-NO" sz="2000" dirty="0" err="1"/>
              <a:t>compressive</a:t>
            </a:r>
            <a:r>
              <a:rPr lang="nb-NO" sz="2000" dirty="0"/>
              <a:t> </a:t>
            </a:r>
            <a:r>
              <a:rPr lang="nb-NO" sz="2000" dirty="0" err="1"/>
              <a:t>loads</a:t>
            </a:r>
            <a:r>
              <a:rPr lang="nb-NO" sz="2000" dirty="0"/>
              <a:t> per m2
The </a:t>
            </a:r>
            <a:r>
              <a:rPr lang="nb-NO" sz="2000" dirty="0" err="1"/>
              <a:t>system's</a:t>
            </a:r>
            <a:r>
              <a:rPr lang="nb-NO" sz="2000" dirty="0"/>
              <a:t> sound-</a:t>
            </a:r>
            <a:r>
              <a:rPr lang="nb-NO" sz="2000" dirty="0" err="1"/>
              <a:t>reducing</a:t>
            </a:r>
            <a:r>
              <a:rPr lang="nb-NO" sz="2000" dirty="0"/>
              <a:t> </a:t>
            </a:r>
            <a:r>
              <a:rPr lang="nb-NO" sz="2000" dirty="0" err="1"/>
              <a:t>screws</a:t>
            </a:r>
            <a:r>
              <a:rPr lang="nb-NO" sz="2000" dirty="0"/>
              <a:t> </a:t>
            </a:r>
            <a:r>
              <a:rPr lang="nb-NO" sz="2000" dirty="0" err="1"/>
              <a:t>allow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joist</a:t>
            </a:r>
            <a:r>
              <a:rPr lang="nb-NO" sz="2000" dirty="0"/>
              <a:t> to be </a:t>
            </a:r>
            <a:r>
              <a:rPr lang="nb-NO" sz="2000" dirty="0" err="1"/>
              <a:t>self-standing</a:t>
            </a:r>
            <a:r>
              <a:rPr lang="nb-NO" sz="2000" dirty="0"/>
              <a:t> during </a:t>
            </a:r>
            <a:r>
              <a:rPr lang="nb-NO" sz="2000" dirty="0" err="1"/>
              <a:t>assembly</a:t>
            </a:r>
            <a:r>
              <a:rPr lang="nb-NO" sz="2000" dirty="0"/>
              <a:t>
</a:t>
            </a:r>
            <a:r>
              <a:rPr lang="nb-NO" sz="2000" dirty="0" err="1"/>
              <a:t>There</a:t>
            </a:r>
            <a:r>
              <a:rPr lang="nb-NO" sz="2000" dirty="0"/>
              <a:t> is </a:t>
            </a:r>
            <a:r>
              <a:rPr lang="nb-NO" sz="2000" dirty="0" err="1"/>
              <a:t>no</a:t>
            </a:r>
            <a:r>
              <a:rPr lang="nb-NO" sz="2000" dirty="0"/>
              <a:t> </a:t>
            </a:r>
            <a:r>
              <a:rPr lang="nb-NO" sz="2000" dirty="0" err="1"/>
              <a:t>need</a:t>
            </a:r>
            <a:r>
              <a:rPr lang="nb-NO" sz="2000" dirty="0"/>
              <a:t> for </a:t>
            </a:r>
            <a:r>
              <a:rPr lang="nb-NO" sz="2000" dirty="0" err="1"/>
              <a:t>cutting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excess</a:t>
            </a:r>
            <a:r>
              <a:rPr lang="nb-NO" sz="2000" dirty="0"/>
              <a:t> </a:t>
            </a:r>
            <a:r>
              <a:rPr lang="nb-NO" sz="2000" dirty="0" err="1"/>
              <a:t>screw</a:t>
            </a:r>
            <a:r>
              <a:rPr lang="nb-NO" sz="2000" dirty="0"/>
              <a:t>
The sum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benefits</a:t>
            </a:r>
            <a:r>
              <a:rPr lang="nb-NO" sz="2000" dirty="0"/>
              <a:t> </a:t>
            </a:r>
            <a:r>
              <a:rPr lang="nb-NO" sz="2000" dirty="0" err="1"/>
              <a:t>results</a:t>
            </a:r>
            <a:r>
              <a:rPr lang="nb-NO" sz="2000" dirty="0"/>
              <a:t> in faster </a:t>
            </a:r>
            <a:r>
              <a:rPr lang="nb-NO" sz="2000" dirty="0" err="1"/>
              <a:t>installation</a:t>
            </a:r>
            <a:r>
              <a:rPr lang="nb-NO" sz="2000" dirty="0"/>
              <a:t> and </a:t>
            </a:r>
            <a:r>
              <a:rPr lang="nb-NO" sz="2000" dirty="0" err="1"/>
              <a:t>increased</a:t>
            </a:r>
            <a:r>
              <a:rPr lang="nb-NO" sz="2000" dirty="0"/>
              <a:t> </a:t>
            </a:r>
            <a:r>
              <a:rPr lang="nb-NO" sz="2000" dirty="0" err="1"/>
              <a:t>profits</a:t>
            </a:r>
            <a:endParaRPr lang="nb-NO" dirty="0"/>
          </a:p>
        </p:txBody>
      </p:sp>
      <p:pic>
        <p:nvPicPr>
          <p:cNvPr id="4" name="Bilde 3" descr="Et bilde som inneholder line, lekeplass, design&#10;&#10;Automatisk generert beskrivelse">
            <a:extLst>
              <a:ext uri="{FF2B5EF4-FFF2-40B4-BE49-F238E27FC236}">
                <a16:creationId xmlns:a16="http://schemas.microsoft.com/office/drawing/2014/main" id="{B93DA42C-0CBB-EA05-2602-E468582B3FF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" y="201481"/>
            <a:ext cx="944292" cy="1901639"/>
          </a:xfrm>
          <a:prstGeom prst="rect">
            <a:avLst/>
          </a:prstGeom>
        </p:spPr>
      </p:pic>
      <p:sp>
        <p:nvSpPr>
          <p:cNvPr id="7" name="Undertittel 2">
            <a:extLst>
              <a:ext uri="{FF2B5EF4-FFF2-40B4-BE49-F238E27FC236}">
                <a16:creationId xmlns:a16="http://schemas.microsoft.com/office/drawing/2014/main" id="{EFB449EB-B195-1617-8ABD-B64C8B53420F}"/>
              </a:ext>
            </a:extLst>
          </p:cNvPr>
          <p:cNvSpPr txBox="1">
            <a:spLocks/>
          </p:cNvSpPr>
          <p:nvPr/>
        </p:nvSpPr>
        <p:spPr>
          <a:xfrm>
            <a:off x="4339388" y="430493"/>
            <a:ext cx="4284349" cy="1185353"/>
          </a:xfrm>
          <a:prstGeom prst="rect">
            <a:avLst/>
          </a:prstGeom>
        </p:spPr>
        <p:txBody>
          <a:bodyPr lIns="109728" tIns="109728" rIns="109728" bIns="9144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b="1">
                <a:solidFill>
                  <a:srgbClr val="00B050"/>
                </a:solidFill>
              </a:rPr>
              <a:t>     </a:t>
            </a:r>
            <a:r>
              <a:rPr lang="nb-NO" sz="4800" b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OptiNor</a:t>
            </a:r>
            <a:r>
              <a:rPr lang="nb-NO" sz="360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marL="0" indent="0">
              <a:buNone/>
            </a:pPr>
            <a:r>
              <a:rPr lang="nb-NO" sz="1900" b="1"/>
              <a:t>Sound-reducing Floor System</a:t>
            </a:r>
            <a:endParaRPr lang="nb-NO" sz="1900" b="1" dirty="0"/>
          </a:p>
        </p:txBody>
      </p:sp>
    </p:spTree>
    <p:extLst>
      <p:ext uri="{BB962C8B-B14F-4D97-AF65-F5344CB8AC3E}">
        <p14:creationId xmlns:p14="http://schemas.microsoft.com/office/powerpoint/2010/main" val="229462580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3754A02D-860D-88D1-1893-5EA3F25256B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355742"/>
            <a:ext cx="10168128" cy="3810280"/>
          </a:xfrm>
        </p:spPr>
        <p:txBody>
          <a:bodyPr/>
          <a:lstStyle/>
          <a:p>
            <a:pPr marL="0" indent="0">
              <a:buNone/>
            </a:pPr>
            <a:r>
              <a:rPr lang="nb-NO" sz="2000" b="1" u="sng" dirty="0" err="1"/>
              <a:t>Facts</a:t>
            </a:r>
            <a:endParaRPr lang="nb-NO" sz="2000" b="1" u="sng" dirty="0"/>
          </a:p>
          <a:p>
            <a:r>
              <a:rPr lang="nb-NO" sz="2000" dirty="0"/>
              <a:t>The best </a:t>
            </a:r>
            <a:r>
              <a:rPr lang="nb-NO" sz="2000" dirty="0" err="1"/>
              <a:t>height-adjustable</a:t>
            </a:r>
            <a:r>
              <a:rPr lang="nb-NO" sz="2000" dirty="0"/>
              <a:t> sound-</a:t>
            </a:r>
            <a:r>
              <a:rPr lang="nb-NO" sz="2000" dirty="0" err="1"/>
              <a:t>reducing</a:t>
            </a:r>
            <a:r>
              <a:rPr lang="nb-NO" sz="2000" dirty="0"/>
              <a:t> </a:t>
            </a:r>
            <a:r>
              <a:rPr lang="nb-NO" sz="2000" dirty="0" err="1"/>
              <a:t>floor</a:t>
            </a:r>
            <a:r>
              <a:rPr lang="nb-NO" sz="2000" dirty="0"/>
              <a:t> system </a:t>
            </a:r>
            <a:r>
              <a:rPr lang="nb-NO" sz="2000" dirty="0" err="1"/>
              <a:t>on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market</a:t>
            </a:r>
            <a:r>
              <a:rPr lang="nb-NO" sz="2000" dirty="0"/>
              <a:t>
Test </a:t>
            </a:r>
            <a:r>
              <a:rPr lang="nb-NO" sz="2000" dirty="0" err="1"/>
              <a:t>winner</a:t>
            </a:r>
            <a:r>
              <a:rPr lang="nb-NO" sz="2000" dirty="0"/>
              <a:t> </a:t>
            </a:r>
            <a:r>
              <a:rPr lang="nb-NO" sz="2000" dirty="0" err="1"/>
              <a:t>based</a:t>
            </a:r>
            <a:r>
              <a:rPr lang="nb-NO" sz="2000" dirty="0"/>
              <a:t> </a:t>
            </a:r>
            <a:r>
              <a:rPr lang="nb-NO" sz="2000" dirty="0" err="1"/>
              <a:t>on</a:t>
            </a:r>
            <a:r>
              <a:rPr lang="nb-NO" sz="2000" dirty="0"/>
              <a:t> SINTEF report
Best in </a:t>
            </a:r>
            <a:r>
              <a:rPr lang="nb-NO" sz="2000" dirty="0" err="1"/>
              <a:t>installation</a:t>
            </a:r>
            <a:r>
              <a:rPr lang="nb-NO" sz="2000" dirty="0"/>
              <a:t> – </a:t>
            </a:r>
            <a:r>
              <a:rPr lang="nb-NO" sz="2000" dirty="0" err="1"/>
              <a:t>flexible</a:t>
            </a:r>
            <a:r>
              <a:rPr lang="nb-NO" sz="2000" dirty="0"/>
              <a:t>, </a:t>
            </a:r>
            <a:r>
              <a:rPr lang="nb-NO" sz="2000" dirty="0" err="1"/>
              <a:t>high</a:t>
            </a:r>
            <a:r>
              <a:rPr lang="nb-NO" sz="2000" dirty="0"/>
              <a:t> </a:t>
            </a:r>
            <a:r>
              <a:rPr lang="nb-NO" sz="2000" dirty="0" err="1"/>
              <a:t>load</a:t>
            </a:r>
            <a:r>
              <a:rPr lang="nb-NO" sz="2000" dirty="0"/>
              <a:t> </a:t>
            </a:r>
            <a:r>
              <a:rPr lang="nb-NO" sz="2000" dirty="0" err="1"/>
              <a:t>capacity</a:t>
            </a:r>
            <a:r>
              <a:rPr lang="nb-NO" sz="2000" dirty="0"/>
              <a:t>, </a:t>
            </a:r>
            <a:r>
              <a:rPr lang="nb-NO" sz="2000" dirty="0" err="1"/>
              <a:t>quick</a:t>
            </a:r>
            <a:r>
              <a:rPr lang="nb-NO" sz="2000" dirty="0"/>
              <a:t> </a:t>
            </a:r>
            <a:r>
              <a:rPr lang="nb-NO" sz="2000" dirty="0" err="1"/>
              <a:t>installation</a:t>
            </a:r>
            <a:endParaRPr lang="nb-NO" sz="2000" dirty="0"/>
          </a:p>
        </p:txBody>
      </p:sp>
      <p:pic>
        <p:nvPicPr>
          <p:cNvPr id="5" name="Bilde 4" descr="Et bilde som inneholder line, lekeplass, design&#10;&#10;Automatisk generert beskrivelse">
            <a:extLst>
              <a:ext uri="{FF2B5EF4-FFF2-40B4-BE49-F238E27FC236}">
                <a16:creationId xmlns:a16="http://schemas.microsoft.com/office/drawing/2014/main" id="{FFA642B1-5B9F-DC98-A7D1-D783335204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" y="98855"/>
            <a:ext cx="947123" cy="1907341"/>
          </a:xfrm>
          <a:prstGeom prst="rect">
            <a:avLst/>
          </a:prstGeom>
        </p:spPr>
      </p:pic>
      <p:sp>
        <p:nvSpPr>
          <p:cNvPr id="7" name="Undertittel 2">
            <a:extLst>
              <a:ext uri="{FF2B5EF4-FFF2-40B4-BE49-F238E27FC236}">
                <a16:creationId xmlns:a16="http://schemas.microsoft.com/office/drawing/2014/main" id="{C01B6FF4-38CD-BC4C-CFBD-1ADDECB1C6DC}"/>
              </a:ext>
            </a:extLst>
          </p:cNvPr>
          <p:cNvSpPr txBox="1">
            <a:spLocks/>
          </p:cNvSpPr>
          <p:nvPr/>
        </p:nvSpPr>
        <p:spPr>
          <a:xfrm>
            <a:off x="4339388" y="430493"/>
            <a:ext cx="4284349" cy="1185353"/>
          </a:xfrm>
          <a:prstGeom prst="rect">
            <a:avLst/>
          </a:prstGeom>
        </p:spPr>
        <p:txBody>
          <a:bodyPr lIns="109728" tIns="109728" rIns="109728" bIns="9144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b="1">
                <a:solidFill>
                  <a:srgbClr val="00B050"/>
                </a:solidFill>
              </a:rPr>
              <a:t>     </a:t>
            </a:r>
            <a:r>
              <a:rPr lang="nb-NO" sz="4800" b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OptiNor</a:t>
            </a:r>
            <a:r>
              <a:rPr lang="nb-NO" sz="360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marL="0" indent="0">
              <a:buNone/>
            </a:pPr>
            <a:r>
              <a:rPr lang="nb-NO" sz="1900" b="1"/>
              <a:t>Sound-reducing Floor System</a:t>
            </a:r>
            <a:endParaRPr lang="nb-NO" sz="1900" b="1" dirty="0"/>
          </a:p>
        </p:txBody>
      </p:sp>
    </p:spTree>
    <p:extLst>
      <p:ext uri="{BB962C8B-B14F-4D97-AF65-F5344CB8AC3E}">
        <p14:creationId xmlns:p14="http://schemas.microsoft.com/office/powerpoint/2010/main" val="15550828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07038F6F-6613-8371-8D6B-26D41CFCADB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nb-NO" sz="2000" b="1" u="sng" dirty="0"/>
              <a:t>Test </a:t>
            </a:r>
            <a:r>
              <a:rPr lang="nb-NO" sz="2000" b="1" u="sng" dirty="0" err="1"/>
              <a:t>winner</a:t>
            </a:r>
            <a:endParaRPr lang="nb-NO" sz="2000" b="1" u="sng" dirty="0"/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0C22B426-A899-49A6-DEFA-AFF67D085E2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62896" y="2075934"/>
            <a:ext cx="3335590" cy="4720281"/>
          </a:xfrm>
          <a:prstGeom prst="rect">
            <a:avLst/>
          </a:prstGeom>
        </p:spPr>
      </p:pic>
      <p:pic>
        <p:nvPicPr>
          <p:cNvPr id="7" name="Bilde 6" descr="Et bilde som inneholder tekst, diagram, line, Parallell&#10;&#10;Automatisk generert beskrivelse">
            <a:extLst>
              <a:ext uri="{FF2B5EF4-FFF2-40B4-BE49-F238E27FC236}">
                <a16:creationId xmlns:a16="http://schemas.microsoft.com/office/drawing/2014/main" id="{3043F739-95FC-6EDF-4249-BB3178F260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60076" y="2075934"/>
            <a:ext cx="3394026" cy="4782066"/>
          </a:xfrm>
          <a:prstGeom prst="rect">
            <a:avLst/>
          </a:prstGeom>
        </p:spPr>
      </p:pic>
      <p:pic>
        <p:nvPicPr>
          <p:cNvPr id="9" name="Bilde 8" descr="Et bilde som inneholder tekst, diagram, line, Parallell&#10;&#10;Automatisk generert beskrivelse">
            <a:extLst>
              <a:ext uri="{FF2B5EF4-FFF2-40B4-BE49-F238E27FC236}">
                <a16:creationId xmlns:a16="http://schemas.microsoft.com/office/drawing/2014/main" id="{146CBB95-AE25-69EE-59CB-192B609E802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12902" y="2024685"/>
            <a:ext cx="3335591" cy="4833315"/>
          </a:xfrm>
          <a:prstGeom prst="rect">
            <a:avLst/>
          </a:prstGeom>
        </p:spPr>
      </p:pic>
      <p:pic>
        <p:nvPicPr>
          <p:cNvPr id="11" name="Bilde 10" descr="Et bilde som inneholder line, lekeplass, design&#10;&#10;Automatisk generert beskrivelse">
            <a:extLst>
              <a:ext uri="{FF2B5EF4-FFF2-40B4-BE49-F238E27FC236}">
                <a16:creationId xmlns:a16="http://schemas.microsoft.com/office/drawing/2014/main" id="{BA18786C-A066-CDFB-87D7-E5B0B14960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46475" y="3575812"/>
            <a:ext cx="1197291" cy="2411135"/>
          </a:xfrm>
          <a:prstGeom prst="rect">
            <a:avLst/>
          </a:prstGeom>
        </p:spPr>
      </p:pic>
      <p:sp>
        <p:nvSpPr>
          <p:cNvPr id="8" name="Undertittel 2">
            <a:extLst>
              <a:ext uri="{FF2B5EF4-FFF2-40B4-BE49-F238E27FC236}">
                <a16:creationId xmlns:a16="http://schemas.microsoft.com/office/drawing/2014/main" id="{CCF64E07-5BDD-6017-2E34-0F2ED350ACF4}"/>
              </a:ext>
            </a:extLst>
          </p:cNvPr>
          <p:cNvSpPr txBox="1">
            <a:spLocks/>
          </p:cNvSpPr>
          <p:nvPr/>
        </p:nvSpPr>
        <p:spPr>
          <a:xfrm>
            <a:off x="4339388" y="430493"/>
            <a:ext cx="4284349" cy="1185353"/>
          </a:xfrm>
          <a:prstGeom prst="rect">
            <a:avLst/>
          </a:prstGeom>
        </p:spPr>
        <p:txBody>
          <a:bodyPr lIns="109728" tIns="109728" rIns="109728" bIns="9144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b="1">
                <a:solidFill>
                  <a:srgbClr val="00B050"/>
                </a:solidFill>
              </a:rPr>
              <a:t>     </a:t>
            </a:r>
            <a:r>
              <a:rPr lang="nb-NO" sz="4800" b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OptiNor</a:t>
            </a:r>
            <a:r>
              <a:rPr lang="nb-NO" sz="360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marL="0" indent="0">
              <a:buNone/>
            </a:pPr>
            <a:r>
              <a:rPr lang="nb-NO" sz="1900" b="1"/>
              <a:t>Sound-reducing Floor System</a:t>
            </a:r>
            <a:endParaRPr lang="nb-NO" sz="1900" b="1" dirty="0"/>
          </a:p>
        </p:txBody>
      </p:sp>
    </p:spTree>
    <p:extLst>
      <p:ext uri="{BB962C8B-B14F-4D97-AF65-F5344CB8AC3E}">
        <p14:creationId xmlns:p14="http://schemas.microsoft.com/office/powerpoint/2010/main" val="10735604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E9594640-8FE4-BAD0-1F6F-FB653969324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04042" y="2211859"/>
            <a:ext cx="5040704" cy="4423719"/>
          </a:xfrm>
        </p:spPr>
        <p:txBody>
          <a:bodyPr/>
          <a:lstStyle/>
          <a:p>
            <a:pPr marL="0" indent="0">
              <a:buNone/>
            </a:pPr>
            <a:r>
              <a:rPr lang="nb-NO" sz="2000" b="1" u="sng" dirty="0"/>
              <a:t>Best in </a:t>
            </a:r>
            <a:r>
              <a:rPr lang="nb-NO" sz="2000" b="1" u="sng" dirty="0" err="1"/>
              <a:t>installation</a:t>
            </a:r>
            <a:endParaRPr lang="nb-NO" sz="2000" b="1" u="sng" dirty="0"/>
          </a:p>
          <a:p>
            <a:r>
              <a:rPr lang="nb-NO" sz="2000" dirty="0" err="1"/>
              <a:t>Adjustable</a:t>
            </a:r>
            <a:r>
              <a:rPr lang="nb-NO" sz="2000" dirty="0"/>
              <a:t> CC </a:t>
            </a:r>
            <a:r>
              <a:rPr lang="nb-NO" sz="2000" dirty="0" err="1"/>
              <a:t>distance</a:t>
            </a:r>
            <a:r>
              <a:rPr lang="nb-NO" sz="2000" dirty="0"/>
              <a:t> –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only</a:t>
            </a:r>
            <a:r>
              <a:rPr lang="nb-NO" sz="2000" dirty="0"/>
              <a:t> </a:t>
            </a:r>
            <a:r>
              <a:rPr lang="nb-NO" sz="2000" dirty="0" err="1"/>
              <a:t>one</a:t>
            </a:r>
            <a:r>
              <a:rPr lang="nb-NO" sz="2000" dirty="0"/>
              <a:t> </a:t>
            </a:r>
            <a:r>
              <a:rPr lang="nb-NO" sz="2000" dirty="0" err="1"/>
              <a:t>on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</a:t>
            </a:r>
            <a:r>
              <a:rPr lang="nb-NO" sz="2000" dirty="0" err="1"/>
              <a:t>market</a:t>
            </a:r>
            <a:r>
              <a:rPr lang="nb-NO" sz="2000" dirty="0"/>
              <a:t>! 
</a:t>
            </a:r>
            <a:r>
              <a:rPr lang="nb-NO" sz="2000" dirty="0" err="1"/>
              <a:t>Adapted</a:t>
            </a:r>
            <a:r>
              <a:rPr lang="nb-NO" sz="2000" dirty="0"/>
              <a:t> for double sound </a:t>
            </a:r>
            <a:r>
              <a:rPr lang="nb-NO" sz="2000" dirty="0" err="1"/>
              <a:t>screws</a:t>
            </a:r>
            <a:r>
              <a:rPr lang="nb-NO" sz="2000" dirty="0"/>
              <a:t>, </a:t>
            </a:r>
            <a:r>
              <a:rPr lang="nb-NO" sz="2000" dirty="0" err="1"/>
              <a:t>which</a:t>
            </a:r>
            <a:r>
              <a:rPr lang="nb-NO" sz="2000" dirty="0"/>
              <a:t> </a:t>
            </a:r>
            <a:r>
              <a:rPr lang="nb-NO" sz="2000" dirty="0" err="1"/>
              <a:t>provides</a:t>
            </a:r>
            <a:r>
              <a:rPr lang="nb-NO" sz="2000" dirty="0"/>
              <a:t> </a:t>
            </a:r>
            <a:r>
              <a:rPr lang="nb-NO" sz="2000" dirty="0" err="1"/>
              <a:t>greater</a:t>
            </a:r>
            <a:r>
              <a:rPr lang="nb-NO" sz="2000" dirty="0"/>
              <a:t> </a:t>
            </a:r>
            <a:r>
              <a:rPr lang="nb-NO" sz="2000" dirty="0" err="1"/>
              <a:t>load</a:t>
            </a:r>
            <a:r>
              <a:rPr lang="nb-NO" sz="2000" dirty="0"/>
              <a:t> </a:t>
            </a:r>
            <a:r>
              <a:rPr lang="nb-NO" sz="2000" dirty="0" err="1"/>
              <a:t>capacity</a:t>
            </a:r>
            <a:r>
              <a:rPr lang="nb-NO" sz="2000" dirty="0"/>
              <a:t>!
No </a:t>
            </a:r>
            <a:r>
              <a:rPr lang="nb-NO" sz="2000" dirty="0" err="1"/>
              <a:t>screw</a:t>
            </a:r>
            <a:r>
              <a:rPr lang="nb-NO" sz="2000" dirty="0"/>
              <a:t>/bolt fastening </a:t>
            </a:r>
            <a:r>
              <a:rPr lang="nb-NO" sz="2000" dirty="0" err="1"/>
              <a:t>required</a:t>
            </a:r>
            <a:r>
              <a:rPr lang="nb-NO" sz="2000" dirty="0"/>
              <a:t> </a:t>
            </a:r>
            <a:r>
              <a:rPr lang="nb-NO" sz="2000" dirty="0" err="1"/>
              <a:t>gives</a:t>
            </a:r>
            <a:r>
              <a:rPr lang="nb-NO" sz="2000" dirty="0"/>
              <a:t> </a:t>
            </a:r>
            <a:r>
              <a:rPr lang="nb-NO" sz="2000" dirty="0" err="1"/>
              <a:t>no</a:t>
            </a:r>
            <a:r>
              <a:rPr lang="nb-NO" sz="2000" dirty="0"/>
              <a:t> sound </a:t>
            </a:r>
            <a:r>
              <a:rPr lang="nb-NO" sz="2000" dirty="0" err="1"/>
              <a:t>transmission</a:t>
            </a:r>
            <a:r>
              <a:rPr lang="nb-NO" sz="2000" dirty="0"/>
              <a:t>!</a:t>
            </a:r>
          </a:p>
        </p:txBody>
      </p:sp>
      <p:pic>
        <p:nvPicPr>
          <p:cNvPr id="5" name="Bilde 4">
            <a:extLst>
              <a:ext uri="{FF2B5EF4-FFF2-40B4-BE49-F238E27FC236}">
                <a16:creationId xmlns:a16="http://schemas.microsoft.com/office/drawing/2014/main" id="{48EF1570-0A58-D659-F393-2A4F089B12C7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5400000">
            <a:off x="6816541" y="1468681"/>
            <a:ext cx="4061793" cy="6005384"/>
          </a:xfrm>
          <a:prstGeom prst="rect">
            <a:avLst/>
          </a:prstGeom>
        </p:spPr>
      </p:pic>
      <p:pic>
        <p:nvPicPr>
          <p:cNvPr id="7" name="Bilde 6" descr="Et bilde som inneholder line, lekeplass, design&#10;&#10;Automatisk generert beskrivelse">
            <a:extLst>
              <a:ext uri="{FF2B5EF4-FFF2-40B4-BE49-F238E27FC236}">
                <a16:creationId xmlns:a16="http://schemas.microsoft.com/office/drawing/2014/main" id="{B2A0B4E7-F255-9D03-8938-51782AA8F3B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5568" y="237349"/>
            <a:ext cx="894892" cy="1802157"/>
          </a:xfrm>
          <a:prstGeom prst="rect">
            <a:avLst/>
          </a:prstGeom>
        </p:spPr>
      </p:pic>
      <p:sp>
        <p:nvSpPr>
          <p:cNvPr id="8" name="Undertittel 2">
            <a:extLst>
              <a:ext uri="{FF2B5EF4-FFF2-40B4-BE49-F238E27FC236}">
                <a16:creationId xmlns:a16="http://schemas.microsoft.com/office/drawing/2014/main" id="{D2E5BADC-3E41-5CF0-789F-0D04CB062CC7}"/>
              </a:ext>
            </a:extLst>
          </p:cNvPr>
          <p:cNvSpPr txBox="1">
            <a:spLocks/>
          </p:cNvSpPr>
          <p:nvPr/>
        </p:nvSpPr>
        <p:spPr>
          <a:xfrm>
            <a:off x="4339388" y="430493"/>
            <a:ext cx="4284349" cy="1185353"/>
          </a:xfrm>
          <a:prstGeom prst="rect">
            <a:avLst/>
          </a:prstGeom>
        </p:spPr>
        <p:txBody>
          <a:bodyPr lIns="109728" tIns="109728" rIns="109728" bIns="9144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b="1">
                <a:solidFill>
                  <a:srgbClr val="00B050"/>
                </a:solidFill>
              </a:rPr>
              <a:t>     </a:t>
            </a:r>
            <a:r>
              <a:rPr lang="nb-NO" sz="4800" b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OptiNor</a:t>
            </a:r>
            <a:r>
              <a:rPr lang="nb-NO" sz="360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marL="0" indent="0">
              <a:buNone/>
            </a:pPr>
            <a:r>
              <a:rPr lang="nb-NO" sz="1900" b="1"/>
              <a:t>Sound-reducing Floor System</a:t>
            </a:r>
            <a:endParaRPr lang="nb-NO" sz="1900" b="1" dirty="0"/>
          </a:p>
        </p:txBody>
      </p:sp>
    </p:spTree>
    <p:extLst>
      <p:ext uri="{BB962C8B-B14F-4D97-AF65-F5344CB8AC3E}">
        <p14:creationId xmlns:p14="http://schemas.microsoft.com/office/powerpoint/2010/main" val="14806662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A91EE588-485D-EE1F-83C3-FB5181B495F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024579"/>
            <a:ext cx="10168128" cy="4709853"/>
          </a:xfrm>
        </p:spPr>
        <p:txBody>
          <a:bodyPr/>
          <a:lstStyle/>
          <a:p>
            <a:pPr marL="0" indent="0">
              <a:buNone/>
            </a:pPr>
            <a:r>
              <a:rPr lang="nb-NO" sz="2000" b="1" u="sng" dirty="0" err="1"/>
              <a:t>Additional</a:t>
            </a:r>
            <a:r>
              <a:rPr lang="nb-NO" sz="2000" b="1" u="sng" dirty="0"/>
              <a:t> info</a:t>
            </a:r>
          </a:p>
          <a:p>
            <a:r>
              <a:rPr lang="nb-NO" sz="2000" dirty="0"/>
              <a:t>The </a:t>
            </a:r>
            <a:r>
              <a:rPr lang="nb-NO" sz="2000" dirty="0" err="1"/>
              <a:t>joist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system is </a:t>
            </a:r>
            <a:r>
              <a:rPr lang="nb-NO" sz="2000" dirty="0" err="1"/>
              <a:t>the</a:t>
            </a:r>
            <a:r>
              <a:rPr lang="nb-NO" sz="2000" dirty="0"/>
              <a:t> same as in </a:t>
            </a:r>
            <a:r>
              <a:rPr lang="nb-NO" sz="2000" dirty="0" err="1"/>
              <a:t>Norgips</a:t>
            </a:r>
            <a:r>
              <a:rPr lang="nb-NO" sz="2000" dirty="0"/>
              <a:t>' </a:t>
            </a:r>
            <a:r>
              <a:rPr lang="nb-NO" sz="2000" dirty="0" err="1"/>
              <a:t>ceiling</a:t>
            </a:r>
            <a:r>
              <a:rPr lang="nb-NO" sz="2000" dirty="0"/>
              <a:t> system.
This </a:t>
            </a:r>
            <a:r>
              <a:rPr lang="nb-NO" sz="2000" dirty="0" err="1"/>
              <a:t>results</a:t>
            </a:r>
            <a:r>
              <a:rPr lang="nb-NO" sz="2000" dirty="0"/>
              <a:t> in a </a:t>
            </a:r>
            <a:r>
              <a:rPr lang="nb-NO" sz="2000" dirty="0" err="1"/>
              <a:t>doubling</a:t>
            </a:r>
            <a:r>
              <a:rPr lang="nb-NO" sz="2000" dirty="0"/>
              <a:t> </a:t>
            </a:r>
            <a:r>
              <a:rPr lang="nb-NO" sz="2000" dirty="0" err="1"/>
              <a:t>of</a:t>
            </a:r>
            <a:r>
              <a:rPr lang="nb-NO" sz="2000" dirty="0"/>
              <a:t> sales for </a:t>
            </a:r>
            <a:r>
              <a:rPr lang="nb-NO" sz="2000" dirty="0" err="1"/>
              <a:t>Norgips</a:t>
            </a:r>
            <a:r>
              <a:rPr lang="nb-NO" sz="2000" dirty="0"/>
              <a:t> in </a:t>
            </a:r>
            <a:r>
              <a:rPr lang="nb-NO" sz="2000" dirty="0" err="1"/>
              <a:t>projects</a:t>
            </a:r>
            <a:r>
              <a:rPr lang="nb-NO" sz="2000" dirty="0"/>
              <a:t>.
I am </a:t>
            </a:r>
            <a:r>
              <a:rPr lang="nb-NO" sz="2000" dirty="0" err="1"/>
              <a:t>constantly</a:t>
            </a:r>
            <a:r>
              <a:rPr lang="nb-NO" sz="2000" dirty="0"/>
              <a:t> </a:t>
            </a:r>
            <a:r>
              <a:rPr lang="nb-NO" sz="2000" dirty="0" err="1"/>
              <a:t>working</a:t>
            </a:r>
            <a:r>
              <a:rPr lang="nb-NO" sz="2000" dirty="0"/>
              <a:t> </a:t>
            </a:r>
            <a:r>
              <a:rPr lang="nb-NO" sz="2000" dirty="0" err="1"/>
              <a:t>on</a:t>
            </a:r>
            <a:r>
              <a:rPr lang="nb-NO" sz="2000" dirty="0"/>
              <a:t> </a:t>
            </a:r>
            <a:r>
              <a:rPr lang="nb-NO" sz="2000" dirty="0" err="1"/>
              <a:t>developing</a:t>
            </a:r>
            <a:r>
              <a:rPr lang="nb-NO" sz="2000" dirty="0"/>
              <a:t> </a:t>
            </a:r>
            <a:r>
              <a:rPr lang="nb-NO" sz="2000" dirty="0" err="1"/>
              <a:t>the</a:t>
            </a:r>
            <a:r>
              <a:rPr lang="nb-NO" sz="2000" dirty="0"/>
              <a:t> system to </a:t>
            </a:r>
            <a:r>
              <a:rPr lang="nb-NO" sz="2000" dirty="0" err="1"/>
              <a:t>maximize</a:t>
            </a:r>
            <a:r>
              <a:rPr lang="nb-NO" sz="2000" dirty="0"/>
              <a:t> </a:t>
            </a:r>
            <a:r>
              <a:rPr lang="nb-NO" sz="2000" dirty="0" err="1"/>
              <a:t>its</a:t>
            </a:r>
            <a:r>
              <a:rPr lang="nb-NO" sz="2000" dirty="0"/>
              <a:t> </a:t>
            </a:r>
            <a:r>
              <a:rPr lang="nb-NO" sz="2000" dirty="0" err="1"/>
              <a:t>qualities</a:t>
            </a:r>
            <a:r>
              <a:rPr lang="nb-NO" sz="2000" dirty="0"/>
              <a:t>. </a:t>
            </a:r>
          </a:p>
          <a:p>
            <a:endParaRPr lang="nb-NO" sz="2000" dirty="0"/>
          </a:p>
          <a:p>
            <a:pPr marL="0" indent="0">
              <a:buNone/>
            </a:pPr>
            <a:r>
              <a:rPr lang="nb-NO" sz="2000" dirty="0"/>
              <a:t>This </a:t>
            </a:r>
            <a:r>
              <a:rPr lang="nb-NO" sz="2000" dirty="0" err="1"/>
              <a:t>includes</a:t>
            </a:r>
            <a:r>
              <a:rPr lang="nb-NO" sz="2000" dirty="0"/>
              <a:t>;</a:t>
            </a:r>
          </a:p>
          <a:p>
            <a:r>
              <a:rPr lang="nb-NO" sz="2000" dirty="0" err="1"/>
              <a:t>Screw</a:t>
            </a:r>
            <a:r>
              <a:rPr lang="nb-NO" sz="2000" dirty="0"/>
              <a:t> </a:t>
            </a:r>
            <a:r>
              <a:rPr lang="nb-NO" sz="2000" dirty="0" err="1"/>
              <a:t>extender</a:t>
            </a:r>
            <a:r>
              <a:rPr lang="nb-NO" sz="2000" dirty="0"/>
              <a:t> </a:t>
            </a:r>
            <a:r>
              <a:rPr lang="nb-NO" sz="2000" dirty="0" err="1"/>
              <a:t>with</a:t>
            </a:r>
            <a:r>
              <a:rPr lang="nb-NO" sz="2000" dirty="0"/>
              <a:t> total </a:t>
            </a:r>
            <a:r>
              <a:rPr lang="nb-NO" sz="2000" dirty="0" err="1"/>
              <a:t>height</a:t>
            </a:r>
            <a:r>
              <a:rPr lang="nb-NO" sz="2000" dirty="0"/>
              <a:t> up to 50cm
</a:t>
            </a:r>
            <a:r>
              <a:rPr lang="nb-NO" sz="2000" dirty="0" err="1"/>
              <a:t>Low-voltage</a:t>
            </a:r>
            <a:r>
              <a:rPr lang="nb-NO" sz="2000" dirty="0"/>
              <a:t> </a:t>
            </a:r>
            <a:r>
              <a:rPr lang="nb-NO" sz="2000" dirty="0" err="1"/>
              <a:t>heating</a:t>
            </a:r>
            <a:r>
              <a:rPr lang="nb-NO" sz="2000" dirty="0"/>
              <a:t> base for </a:t>
            </a:r>
            <a:r>
              <a:rPr lang="nb-NO" sz="2000" dirty="0" err="1"/>
              <a:t>parquet</a:t>
            </a:r>
            <a:r>
              <a:rPr lang="nb-NO" sz="2000" dirty="0"/>
              <a:t> </a:t>
            </a:r>
            <a:r>
              <a:rPr lang="nb-NO" sz="2000" dirty="0" err="1"/>
              <a:t>flooring</a:t>
            </a:r>
            <a:r>
              <a:rPr lang="nb-NO" sz="2000" dirty="0"/>
              <a:t> and </a:t>
            </a:r>
            <a:r>
              <a:rPr lang="nb-NO" sz="2000" dirty="0" err="1"/>
              <a:t>cold</a:t>
            </a:r>
            <a:r>
              <a:rPr lang="nb-NO" sz="2000" dirty="0"/>
              <a:t> bridge </a:t>
            </a:r>
            <a:r>
              <a:rPr lang="nb-NO" sz="2000" dirty="0" err="1"/>
              <a:t>stops</a:t>
            </a:r>
            <a:endParaRPr lang="nb-NO" dirty="0"/>
          </a:p>
        </p:txBody>
      </p:sp>
      <p:pic>
        <p:nvPicPr>
          <p:cNvPr id="5" name="Bilde 4" descr="Et bilde som inneholder line, lekeplass, design&#10;&#10;Automatisk generert beskrivelse">
            <a:extLst>
              <a:ext uri="{FF2B5EF4-FFF2-40B4-BE49-F238E27FC236}">
                <a16:creationId xmlns:a16="http://schemas.microsoft.com/office/drawing/2014/main" id="{AC9E7229-15D7-C9F7-89F8-D030A4F779E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" y="234778"/>
            <a:ext cx="894892" cy="1802157"/>
          </a:xfrm>
          <a:prstGeom prst="rect">
            <a:avLst/>
          </a:prstGeom>
        </p:spPr>
      </p:pic>
      <p:sp>
        <p:nvSpPr>
          <p:cNvPr id="7" name="Undertittel 2">
            <a:extLst>
              <a:ext uri="{FF2B5EF4-FFF2-40B4-BE49-F238E27FC236}">
                <a16:creationId xmlns:a16="http://schemas.microsoft.com/office/drawing/2014/main" id="{A0178606-36FE-469D-DFB3-57E217F167BC}"/>
              </a:ext>
            </a:extLst>
          </p:cNvPr>
          <p:cNvSpPr txBox="1">
            <a:spLocks/>
          </p:cNvSpPr>
          <p:nvPr/>
        </p:nvSpPr>
        <p:spPr>
          <a:xfrm>
            <a:off x="4339388" y="430493"/>
            <a:ext cx="4284349" cy="1185353"/>
          </a:xfrm>
          <a:prstGeom prst="rect">
            <a:avLst/>
          </a:prstGeom>
        </p:spPr>
        <p:txBody>
          <a:bodyPr lIns="109728" tIns="109728" rIns="109728" bIns="9144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b="1">
                <a:solidFill>
                  <a:srgbClr val="00B050"/>
                </a:solidFill>
              </a:rPr>
              <a:t>     </a:t>
            </a:r>
            <a:r>
              <a:rPr lang="nb-NO" sz="4800" b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OptiNor</a:t>
            </a:r>
            <a:r>
              <a:rPr lang="nb-NO" sz="360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marL="0" indent="0">
              <a:buNone/>
            </a:pPr>
            <a:r>
              <a:rPr lang="nb-NO" sz="1900" b="1"/>
              <a:t>Sound-reducing Floor System</a:t>
            </a:r>
            <a:endParaRPr lang="nb-NO" sz="1900" b="1" dirty="0"/>
          </a:p>
        </p:txBody>
      </p:sp>
    </p:spTree>
    <p:extLst>
      <p:ext uri="{BB962C8B-B14F-4D97-AF65-F5344CB8AC3E}">
        <p14:creationId xmlns:p14="http://schemas.microsoft.com/office/powerpoint/2010/main" val="11826282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lassholder for innhold 2">
            <a:extLst>
              <a:ext uri="{FF2B5EF4-FFF2-40B4-BE49-F238E27FC236}">
                <a16:creationId xmlns:a16="http://schemas.microsoft.com/office/drawing/2014/main" id="{6ED943EC-206E-878D-3E78-82B6AD5223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 algn="ctr">
              <a:buNone/>
            </a:pPr>
            <a:r>
              <a:rPr lang="nb-NO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Thanks</a:t>
            </a:r>
            <a:r>
              <a:rPr lang="nb-NO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for </a:t>
            </a:r>
            <a:r>
              <a:rPr lang="nb-NO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your</a:t>
            </a:r>
            <a:r>
              <a:rPr lang="nb-NO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nb-NO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attention</a:t>
            </a:r>
            <a:r>
              <a:rPr lang="nb-NO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, in </a:t>
            </a:r>
            <a:r>
              <a:rPr lang="nb-NO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the</a:t>
            </a:r>
            <a:r>
              <a:rPr lang="nb-NO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hope </a:t>
            </a:r>
            <a:r>
              <a:rPr lang="nb-NO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of</a:t>
            </a:r>
            <a:r>
              <a:rPr lang="nb-NO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nb-NO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good</a:t>
            </a:r>
            <a:r>
              <a:rPr lang="nb-NO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nb-NO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future</a:t>
            </a:r>
            <a:r>
              <a:rPr lang="nb-NO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</a:t>
            </a:r>
            <a:r>
              <a:rPr lang="nb-NO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cooperation</a:t>
            </a:r>
            <a:r>
              <a:rPr lang="nb-NO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!
                                        </a:t>
            </a:r>
          </a:p>
          <a:p>
            <a:pPr marL="0" indent="0" algn="ctr">
              <a:buNone/>
            </a:pPr>
            <a:r>
              <a:rPr lang="nb-NO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Best </a:t>
            </a:r>
            <a:r>
              <a:rPr lang="nb-NO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regards</a:t>
            </a:r>
            <a:r>
              <a:rPr lang="nb-NO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                          </a:t>
            </a:r>
          </a:p>
          <a:p>
            <a:pPr marL="0" indent="0" algn="ctr">
              <a:buNone/>
            </a:pPr>
            <a:r>
              <a:rPr lang="nb-NO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Dag J. </a:t>
            </a:r>
            <a:r>
              <a:rPr lang="nb-NO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Søndbø</a:t>
            </a:r>
            <a:r>
              <a:rPr lang="nb-NO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                    </a:t>
            </a:r>
          </a:p>
          <a:p>
            <a:pPr marL="0" indent="0" algn="ctr">
              <a:buNone/>
            </a:pPr>
            <a:r>
              <a:rPr lang="nb-NO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Inventor</a:t>
            </a:r>
            <a:r>
              <a:rPr lang="nb-NO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/ License holder                                  </a:t>
            </a:r>
          </a:p>
          <a:p>
            <a:pPr marL="0" indent="0" algn="ctr">
              <a:buNone/>
            </a:pPr>
            <a:r>
              <a:rPr lang="nb-NO" dirty="0" err="1">
                <a:latin typeface="Apple Chancery" panose="03020702040506060504" pitchFamily="66" charset="-79"/>
                <a:cs typeface="Apple Chancery" panose="03020702040506060504" pitchFamily="66" charset="-79"/>
              </a:rPr>
              <a:t>OptiNor</a:t>
            </a:r>
            <a:r>
              <a:rPr lang="nb-NO" dirty="0">
                <a:latin typeface="Apple Chancery" panose="03020702040506060504" pitchFamily="66" charset="-79"/>
                <a:cs typeface="Apple Chancery" panose="03020702040506060504" pitchFamily="66" charset="-79"/>
              </a:rPr>
              <a:t> AS</a:t>
            </a:r>
            <a:endParaRPr lang="nb-NO" dirty="0">
              <a:solidFill>
                <a:srgbClr val="00B050"/>
              </a:solidFill>
              <a:latin typeface="Apple Chancery" panose="03020702040506060504" pitchFamily="66" charset="-79"/>
              <a:cs typeface="Apple Chancery" panose="03020702040506060504" pitchFamily="66" charset="-79"/>
            </a:endParaRPr>
          </a:p>
        </p:txBody>
      </p:sp>
      <p:pic>
        <p:nvPicPr>
          <p:cNvPr id="7" name="Bilde 6" descr="Et bilde som inneholder line, lekeplass, design&#10;&#10;Automatisk generert beskrivelse">
            <a:extLst>
              <a:ext uri="{FF2B5EF4-FFF2-40B4-BE49-F238E27FC236}">
                <a16:creationId xmlns:a16="http://schemas.microsoft.com/office/drawing/2014/main" id="{5FE9CF0D-23B0-1AEB-5C42-63BFE30E645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15568" y="129845"/>
            <a:ext cx="894892" cy="1802157"/>
          </a:xfrm>
          <a:prstGeom prst="rect">
            <a:avLst/>
          </a:prstGeom>
        </p:spPr>
      </p:pic>
      <p:sp>
        <p:nvSpPr>
          <p:cNvPr id="6" name="Undertittel 2">
            <a:extLst>
              <a:ext uri="{FF2B5EF4-FFF2-40B4-BE49-F238E27FC236}">
                <a16:creationId xmlns:a16="http://schemas.microsoft.com/office/drawing/2014/main" id="{3490035E-3E3E-5227-017C-8EAE2D3B1A21}"/>
              </a:ext>
            </a:extLst>
          </p:cNvPr>
          <p:cNvSpPr txBox="1">
            <a:spLocks/>
          </p:cNvSpPr>
          <p:nvPr/>
        </p:nvSpPr>
        <p:spPr>
          <a:xfrm>
            <a:off x="4339388" y="430493"/>
            <a:ext cx="4284349" cy="1185353"/>
          </a:xfrm>
          <a:prstGeom prst="rect">
            <a:avLst/>
          </a:prstGeom>
        </p:spPr>
        <p:txBody>
          <a:bodyPr lIns="109728" tIns="109728" rIns="109728" bIns="91440" anchor="ctr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1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4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1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600" kern="1200" spc="11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nb-NO" b="1">
                <a:solidFill>
                  <a:srgbClr val="00B050"/>
                </a:solidFill>
              </a:rPr>
              <a:t>     </a:t>
            </a:r>
            <a:r>
              <a:rPr lang="nb-NO" sz="4800" b="1">
                <a:solidFill>
                  <a:srgbClr val="00B050"/>
                </a:solidFill>
                <a:latin typeface="Aharoni" panose="02010803020104030203" pitchFamily="2" charset="-79"/>
                <a:cs typeface="Aharoni" panose="02010803020104030203" pitchFamily="2" charset="-79"/>
              </a:rPr>
              <a:t>OptiNor</a:t>
            </a:r>
            <a:r>
              <a:rPr lang="nb-NO" sz="3600">
                <a:latin typeface="Aharoni" panose="02010803020104030203" pitchFamily="2" charset="-79"/>
                <a:cs typeface="Aharoni" panose="02010803020104030203" pitchFamily="2" charset="-79"/>
              </a:rPr>
              <a:t> </a:t>
            </a:r>
          </a:p>
          <a:p>
            <a:pPr marL="0" indent="0">
              <a:buNone/>
            </a:pPr>
            <a:r>
              <a:rPr lang="nb-NO" sz="1900" b="1"/>
              <a:t>Sound-reducing Floor System</a:t>
            </a:r>
            <a:endParaRPr lang="nb-NO" sz="1900" b="1" dirty="0"/>
          </a:p>
        </p:txBody>
      </p:sp>
    </p:spTree>
    <p:extLst>
      <p:ext uri="{BB962C8B-B14F-4D97-AF65-F5344CB8AC3E}">
        <p14:creationId xmlns:p14="http://schemas.microsoft.com/office/powerpoint/2010/main" val="521411691"/>
      </p:ext>
    </p:extLst>
  </p:cSld>
  <p:clrMapOvr>
    <a:masterClrMapping/>
  </p:clrMapOvr>
</p:sld>
</file>

<file path=ppt/theme/theme1.xml><?xml version="1.0" encoding="utf-8"?>
<a:theme xmlns:a="http://schemas.openxmlformats.org/drawingml/2006/main" name="AccentBoxVTI">
  <a:themeElements>
    <a:clrScheme name="AnalogousFromLightSeedRightStep">
      <a:dk1>
        <a:srgbClr val="000000"/>
      </a:dk1>
      <a:lt1>
        <a:srgbClr val="FFFFFF"/>
      </a:lt1>
      <a:dk2>
        <a:srgbClr val="413424"/>
      </a:dk2>
      <a:lt2>
        <a:srgbClr val="E2E5E8"/>
      </a:lt2>
      <a:accent1>
        <a:srgbClr val="D19651"/>
      </a:accent1>
      <a:accent2>
        <a:srgbClr val="A9A64F"/>
      </a:accent2>
      <a:accent3>
        <a:srgbClr val="90AB63"/>
      </a:accent3>
      <a:accent4>
        <a:srgbClr val="66B253"/>
      </a:accent4>
      <a:accent5>
        <a:srgbClr val="58B46B"/>
      </a:accent5>
      <a:accent6>
        <a:srgbClr val="53B28E"/>
      </a:accent6>
      <a:hlink>
        <a:srgbClr val="6283AA"/>
      </a:hlink>
      <a:folHlink>
        <a:srgbClr val="7F7F7F"/>
      </a:folHlink>
    </a:clrScheme>
    <a:fontScheme name="Avenir">
      <a:majorFont>
        <a:latin typeface="Neue Haas Grotesk Text Pro"/>
        <a:ea typeface=""/>
        <a:cs typeface=""/>
      </a:majorFont>
      <a:minorFont>
        <a:latin typeface="Neue Haas Grotesk Tex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653</TotalTime>
  <Words>545</Words>
  <Application>Microsoft Macintosh PowerPoint</Application>
  <PresentationFormat>Widescreen</PresentationFormat>
  <Paragraphs>45</Paragraphs>
  <Slides>10</Slides>
  <Notes>1</Notes>
  <HiddenSlides>0</HiddenSlides>
  <MMClips>0</MMClips>
  <ScaleCrop>false</ScaleCrop>
  <HeadingPairs>
    <vt:vector size="6" baseType="variant">
      <vt:variant>
        <vt:lpstr>Brukte skrifter</vt:lpstr>
      </vt:variant>
      <vt:variant>
        <vt:i4>5</vt:i4>
      </vt:variant>
      <vt:variant>
        <vt:lpstr>Tema</vt:lpstr>
      </vt:variant>
      <vt:variant>
        <vt:i4>1</vt:i4>
      </vt:variant>
      <vt:variant>
        <vt:lpstr>Lysbildetitler</vt:lpstr>
      </vt:variant>
      <vt:variant>
        <vt:i4>10</vt:i4>
      </vt:variant>
    </vt:vector>
  </HeadingPairs>
  <TitlesOfParts>
    <vt:vector size="16" baseType="lpstr">
      <vt:lpstr>Aharoni</vt:lpstr>
      <vt:lpstr>Apple Chancery</vt:lpstr>
      <vt:lpstr>Arial</vt:lpstr>
      <vt:lpstr>Calibri</vt:lpstr>
      <vt:lpstr>Neue Haas Grotesk Text Pro</vt:lpstr>
      <vt:lpstr>AccentBoxVTI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  <vt:lpstr>PowerPoint-presentasjon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PowerPoint-presentasjon</dc:title>
  <dc:creator>dag@optitour.no</dc:creator>
  <cp:lastModifiedBy>dag@optinor.no</cp:lastModifiedBy>
  <cp:revision>35</cp:revision>
  <dcterms:created xsi:type="dcterms:W3CDTF">2023-10-04T09:43:43Z</dcterms:created>
  <dcterms:modified xsi:type="dcterms:W3CDTF">2026-09-14T20:18:35Z</dcterms:modified>
</cp:coreProperties>
</file>